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74"/>
  </p:notesMasterIdLst>
  <p:sldIdLst>
    <p:sldId id="256" r:id="rId3"/>
    <p:sldId id="258" r:id="rId4"/>
    <p:sldId id="259" r:id="rId5"/>
    <p:sldId id="260" r:id="rId6"/>
    <p:sldId id="517" r:id="rId7"/>
    <p:sldId id="518" r:id="rId8"/>
    <p:sldId id="519" r:id="rId9"/>
    <p:sldId id="520" r:id="rId10"/>
    <p:sldId id="521" r:id="rId11"/>
    <p:sldId id="523" r:id="rId12"/>
    <p:sldId id="522" r:id="rId13"/>
    <p:sldId id="524" r:id="rId14"/>
    <p:sldId id="525" r:id="rId15"/>
    <p:sldId id="526" r:id="rId16"/>
    <p:sldId id="527" r:id="rId17"/>
    <p:sldId id="528" r:id="rId18"/>
    <p:sldId id="529" r:id="rId19"/>
    <p:sldId id="265" r:id="rId20"/>
    <p:sldId id="346" r:id="rId21"/>
    <p:sldId id="532" r:id="rId22"/>
    <p:sldId id="533" r:id="rId23"/>
    <p:sldId id="530" r:id="rId24"/>
    <p:sldId id="534" r:id="rId25"/>
    <p:sldId id="531" r:id="rId26"/>
    <p:sldId id="535" r:id="rId27"/>
    <p:sldId id="536" r:id="rId28"/>
    <p:sldId id="537" r:id="rId29"/>
    <p:sldId id="269" r:id="rId30"/>
    <p:sldId id="314"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8" r:id="rId61"/>
    <p:sldId id="569" r:id="rId62"/>
    <p:sldId id="570" r:id="rId63"/>
    <p:sldId id="571" r:id="rId64"/>
    <p:sldId id="572" r:id="rId65"/>
    <p:sldId id="573" r:id="rId66"/>
    <p:sldId id="574" r:id="rId67"/>
    <p:sldId id="575" r:id="rId68"/>
    <p:sldId id="576" r:id="rId69"/>
    <p:sldId id="577" r:id="rId70"/>
    <p:sldId id="578" r:id="rId71"/>
    <p:sldId id="579" r:id="rId72"/>
    <p:sldId id="580" r:id="rId73"/>
    <p:sldId id="581" r:id="rId74"/>
    <p:sldId id="582" r:id="rId75"/>
    <p:sldId id="583" r:id="rId76"/>
    <p:sldId id="584" r:id="rId77"/>
    <p:sldId id="585" r:id="rId78"/>
    <p:sldId id="586" r:id="rId79"/>
    <p:sldId id="587" r:id="rId80"/>
    <p:sldId id="588" r:id="rId81"/>
    <p:sldId id="590" r:id="rId82"/>
    <p:sldId id="591" r:id="rId83"/>
    <p:sldId id="592"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611" r:id="rId103"/>
    <p:sldId id="612" r:id="rId104"/>
    <p:sldId id="613" r:id="rId105"/>
    <p:sldId id="614" r:id="rId106"/>
    <p:sldId id="615" r:id="rId107"/>
    <p:sldId id="616" r:id="rId108"/>
    <p:sldId id="617" r:id="rId109"/>
    <p:sldId id="618" r:id="rId110"/>
    <p:sldId id="619" r:id="rId111"/>
    <p:sldId id="620" r:id="rId112"/>
    <p:sldId id="621" r:id="rId113"/>
    <p:sldId id="622" r:id="rId114"/>
    <p:sldId id="623" r:id="rId115"/>
    <p:sldId id="624" r:id="rId116"/>
    <p:sldId id="625" r:id="rId117"/>
    <p:sldId id="626" r:id="rId118"/>
    <p:sldId id="627" r:id="rId119"/>
    <p:sldId id="629" r:id="rId120"/>
    <p:sldId id="630" r:id="rId121"/>
    <p:sldId id="631" r:id="rId122"/>
    <p:sldId id="632" r:id="rId123"/>
    <p:sldId id="633" r:id="rId124"/>
    <p:sldId id="634" r:id="rId125"/>
    <p:sldId id="635" r:id="rId126"/>
    <p:sldId id="636" r:id="rId127"/>
    <p:sldId id="637" r:id="rId128"/>
    <p:sldId id="638" r:id="rId129"/>
    <p:sldId id="639" r:id="rId130"/>
    <p:sldId id="640" r:id="rId131"/>
    <p:sldId id="641" r:id="rId132"/>
    <p:sldId id="642" r:id="rId133"/>
    <p:sldId id="643" r:id="rId134"/>
    <p:sldId id="644" r:id="rId135"/>
    <p:sldId id="645" r:id="rId136"/>
    <p:sldId id="646" r:id="rId137"/>
    <p:sldId id="647" r:id="rId138"/>
    <p:sldId id="648" r:id="rId139"/>
    <p:sldId id="649" r:id="rId140"/>
    <p:sldId id="650" r:id="rId141"/>
    <p:sldId id="653" r:id="rId142"/>
    <p:sldId id="652" r:id="rId143"/>
    <p:sldId id="651" r:id="rId144"/>
    <p:sldId id="654" r:id="rId145"/>
    <p:sldId id="655" r:id="rId146"/>
    <p:sldId id="656" r:id="rId147"/>
    <p:sldId id="657" r:id="rId148"/>
    <p:sldId id="658" r:id="rId149"/>
    <p:sldId id="659" r:id="rId150"/>
    <p:sldId id="660" r:id="rId151"/>
    <p:sldId id="661" r:id="rId152"/>
    <p:sldId id="662" r:id="rId153"/>
    <p:sldId id="663" r:id="rId154"/>
    <p:sldId id="664" r:id="rId155"/>
    <p:sldId id="665" r:id="rId156"/>
    <p:sldId id="666" r:id="rId157"/>
    <p:sldId id="667" r:id="rId158"/>
    <p:sldId id="668" r:id="rId159"/>
    <p:sldId id="669" r:id="rId160"/>
    <p:sldId id="670" r:id="rId161"/>
    <p:sldId id="671" r:id="rId162"/>
    <p:sldId id="672" r:id="rId163"/>
    <p:sldId id="674" r:id="rId164"/>
    <p:sldId id="673" r:id="rId165"/>
    <p:sldId id="628" r:id="rId166"/>
    <p:sldId id="675" r:id="rId167"/>
    <p:sldId id="676" r:id="rId168"/>
    <p:sldId id="677" r:id="rId169"/>
    <p:sldId id="678" r:id="rId170"/>
    <p:sldId id="679" r:id="rId171"/>
    <p:sldId id="680" r:id="rId172"/>
    <p:sldId id="282" r:id="rId17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4951" autoAdjust="0"/>
  </p:normalViewPr>
  <p:slideViewPr>
    <p:cSldViewPr snapToGrid="0" snapToObjects="1">
      <p:cViewPr varScale="1">
        <p:scale>
          <a:sx n="137" d="100"/>
          <a:sy n="137" d="100"/>
        </p:scale>
        <p:origin x="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theme" Target="theme/theme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0298C-A48B-4668-ADF5-297DAA663DAD}" type="datetimeFigureOut">
              <a:rPr lang="zh-CN" altLang="en-US" smtClean="0"/>
              <a:t>2019/7/13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5AA06-E2F8-4B78-980E-23AB439FC37F}" type="slidenum">
              <a:rPr lang="zh-CN" altLang="en-US" smtClean="0"/>
              <a:t>‹#›</a:t>
            </a:fld>
            <a:endParaRPr lang="zh-CN" altLang="en-US"/>
          </a:p>
        </p:txBody>
      </p:sp>
    </p:spTree>
    <p:extLst>
      <p:ext uri="{BB962C8B-B14F-4D97-AF65-F5344CB8AC3E}">
        <p14:creationId xmlns:p14="http://schemas.microsoft.com/office/powerpoint/2010/main" val="113962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3"/>
            <a:ext cx="12207983" cy="6849037"/>
          </a:xfrm>
          <a:prstGeom prst="rect">
            <a:avLst/>
          </a:prstGeom>
        </p:spPr>
      </p:pic>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1991568" y="-998227"/>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7365" y="2128074"/>
            <a:ext cx="8552502" cy="1041761"/>
          </a:xfrm>
        </p:spPr>
        <p:txBody>
          <a:bodyPr/>
          <a:lstStyle/>
          <a:p>
            <a:r>
              <a:rPr kumimoji="1" lang="en-US" altLang="zh-CN" dirty="0"/>
              <a:t>	</a:t>
            </a:r>
            <a:r>
              <a:rPr kumimoji="1" lang="zh-CN" altLang="en-US" dirty="0"/>
              <a:t>小程序界面</a:t>
            </a:r>
            <a:r>
              <a:rPr kumimoji="1" lang="en-US" altLang="zh-CN" dirty="0"/>
              <a:t>API</a:t>
            </a:r>
            <a:endParaRPr kumimoji="1" lang="zh-CN" altLang="en-US" dirty="0"/>
          </a:p>
        </p:txBody>
      </p:sp>
      <p:sp>
        <p:nvSpPr>
          <p:cNvPr id="6" name="文本占位符 5">
            <a:extLst>
              <a:ext uri="{FF2B5EF4-FFF2-40B4-BE49-F238E27FC236}">
                <a16:creationId xmlns:a16="http://schemas.microsoft.com/office/drawing/2014/main" id="{E26A2457-43B0-9046-AB30-9B947B358C1C}"/>
              </a:ext>
            </a:extLst>
          </p:cNvPr>
          <p:cNvSpPr>
            <a:spLocks noGrp="1"/>
          </p:cNvSpPr>
          <p:nvPr>
            <p:ph type="body" sz="quarter" idx="14"/>
          </p:nvPr>
        </p:nvSpPr>
        <p:spPr/>
        <p:txBody>
          <a:bodyPr/>
          <a:lstStyle/>
          <a:p>
            <a:endParaRPr lang="zh-CN" altLang="en-US"/>
          </a:p>
        </p:txBody>
      </p:sp>
      <p:sp>
        <p:nvSpPr>
          <p:cNvPr id="8" name="文本占位符 7">
            <a:extLst>
              <a:ext uri="{FF2B5EF4-FFF2-40B4-BE49-F238E27FC236}">
                <a16:creationId xmlns:a16="http://schemas.microsoft.com/office/drawing/2014/main" id="{D4296CF6-2589-C640-8D60-F9CD0CD0249C}"/>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109105"/>
            <a:ext cx="10053429" cy="33239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1. </a:t>
            </a:r>
            <a:r>
              <a:rPr lang="zh-CN" altLang="en-US" sz="2000" b="1" dirty="0"/>
              <a:t>显示加载提示框</a:t>
            </a:r>
            <a:endParaRPr lang="en-US" altLang="zh-CN" sz="2000" b="1" dirty="0"/>
          </a:p>
          <a:p>
            <a:pPr>
              <a:lnSpc>
                <a:spcPct val="150000"/>
              </a:lnSpc>
            </a:pPr>
            <a:r>
              <a:rPr lang="en-US" altLang="zh-CN" sz="2000" dirty="0" err="1"/>
              <a:t>wx.showLoading</a:t>
            </a:r>
            <a:r>
              <a:rPr lang="en-US" altLang="zh-CN" sz="2000" dirty="0"/>
              <a:t>(OBJECT)</a:t>
            </a:r>
            <a:r>
              <a:rPr lang="zh-CN" altLang="zh-CN" sz="2000" dirty="0"/>
              <a:t>示例代码格式如下：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sz="2000" dirty="0"/>
              <a:t>上述代码引号中的文字内容可由开发者自定义。</a:t>
            </a:r>
          </a:p>
        </p:txBody>
      </p:sp>
      <p:sp>
        <p:nvSpPr>
          <p:cNvPr id="5" name="矩形 4"/>
          <p:cNvSpPr/>
          <p:nvPr/>
        </p:nvSpPr>
        <p:spPr>
          <a:xfrm>
            <a:off x="1838651" y="1456619"/>
            <a:ext cx="1980029" cy="652486"/>
          </a:xfrm>
          <a:prstGeom prst="rect">
            <a:avLst/>
          </a:prstGeom>
        </p:spPr>
        <p:txBody>
          <a:bodyPr wrap="none">
            <a:spAutoFit/>
          </a:bodyPr>
          <a:lstStyle/>
          <a:p>
            <a:pPr lvl="0">
              <a:lnSpc>
                <a:spcPct val="130000"/>
              </a:lnSpc>
            </a:pPr>
            <a:r>
              <a:rPr lang="zh-CN" altLang="en-US" sz="2800" b="1" dirty="0">
                <a:solidFill>
                  <a:schemeClr val="accent1"/>
                </a:solidFill>
              </a:rPr>
              <a:t>加载提示框</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
        <p:nvSpPr>
          <p:cNvPr id="9" name="文本框 8"/>
          <p:cNvSpPr txBox="1"/>
          <p:nvPr/>
        </p:nvSpPr>
        <p:spPr>
          <a:xfrm>
            <a:off x="1126396" y="3355517"/>
            <a:ext cx="8997352" cy="1289905"/>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mj-lt"/>
              <a:buAutoNum type="arabicPeriod"/>
            </a:pPr>
            <a:r>
              <a:rPr lang="en-US" altLang="zh-CN" dirty="0" err="1"/>
              <a:t>wx.showLoading</a:t>
            </a:r>
            <a:r>
              <a:rPr lang="en-US" altLang="zh-CN" dirty="0"/>
              <a:t>({</a:t>
            </a:r>
            <a:endParaRPr lang="zh-CN" altLang="zh-CN" dirty="0"/>
          </a:p>
          <a:p>
            <a:pPr marL="342900" indent="-342900">
              <a:lnSpc>
                <a:spcPct val="150000"/>
              </a:lnSpc>
              <a:buFont typeface="+mj-lt"/>
              <a:buAutoNum type="arabicPeriod"/>
            </a:pPr>
            <a:r>
              <a:rPr lang="en-US" altLang="zh-CN" dirty="0"/>
              <a:t>  title: '</a:t>
            </a:r>
            <a:r>
              <a:rPr lang="zh-CN" altLang="zh-CN" dirty="0"/>
              <a:t>加载中</a:t>
            </a:r>
            <a:r>
              <a:rPr lang="en-US" altLang="zh-CN" dirty="0"/>
              <a:t>'</a:t>
            </a:r>
            <a:endParaRPr lang="zh-CN" altLang="zh-CN" dirty="0"/>
          </a:p>
          <a:p>
            <a:pPr marL="342900" indent="-342900">
              <a:lnSpc>
                <a:spcPct val="150000"/>
              </a:lnSpc>
              <a:buFont typeface="+mj-lt"/>
              <a:buAutoNum type="arabicPeriod"/>
            </a:pPr>
            <a:r>
              <a:rPr lang="en-US" altLang="zh-CN" dirty="0"/>
              <a:t>})</a:t>
            </a:r>
            <a:endParaRPr lang="zh-CN" altLang="zh-CN" dirty="0"/>
          </a:p>
        </p:txBody>
      </p:sp>
    </p:spTree>
    <p:extLst>
      <p:ext uri="{BB962C8B-B14F-4D97-AF65-F5344CB8AC3E}">
        <p14:creationId xmlns:p14="http://schemas.microsoft.com/office/powerpoint/2010/main" val="92169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873645"/>
            <a:ext cx="9891703"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绘制曲线</a:t>
            </a:r>
            <a:endParaRPr lang="en-US" altLang="zh-CN" b="1" dirty="0"/>
          </a:p>
          <a:p>
            <a:pPr>
              <a:lnSpc>
                <a:spcPct val="150000"/>
              </a:lnSpc>
            </a:pPr>
            <a:r>
              <a:rPr lang="zh-CN" altLang="zh-CN" dirty="0"/>
              <a:t>在小程序中绘制曲线的原理来自于贝塞尔曲线（</a:t>
            </a:r>
            <a:r>
              <a:rPr lang="en-US" altLang="zh-CN" dirty="0"/>
              <a:t>Bezier Curve</a:t>
            </a:r>
            <a:r>
              <a:rPr lang="zh-CN" altLang="zh-CN" dirty="0"/>
              <a:t>）。贝塞尔曲线又称为贝兹曲线或者贝济埃曲线，由法国数学家</a:t>
            </a:r>
            <a:r>
              <a:rPr lang="en-US" altLang="zh-CN" dirty="0"/>
              <a:t>Pierre Bezier</a:t>
            </a:r>
            <a:r>
              <a:rPr lang="zh-CN" altLang="zh-CN" dirty="0"/>
              <a:t>发明，是计算机图形学中非常重要的参数曲线，也是应用于</a:t>
            </a:r>
            <a:r>
              <a:rPr lang="en-US" altLang="zh-CN" dirty="0"/>
              <a:t>2D</a:t>
            </a:r>
            <a:r>
              <a:rPr lang="zh-CN" altLang="zh-CN" dirty="0"/>
              <a:t>图形应用程序的数学曲线。贝塞尔曲线由曲线与节点组成，节点上有控制线和控制点可以拖动，曲线在节点的控制下可以伸缩（如图所示）。一些矢量图形软件用其来精确绘制曲线，如</a:t>
            </a:r>
            <a:r>
              <a:rPr lang="en-US" altLang="zh-CN" dirty="0"/>
              <a:t>Adobe Photoshop</a:t>
            </a:r>
            <a:r>
              <a:rPr lang="zh-CN" altLang="zh-CN" dirty="0"/>
              <a:t>、</a:t>
            </a:r>
            <a:r>
              <a:rPr lang="en-US" altLang="zh-CN" dirty="0"/>
              <a:t>Adobe Illustrator</a:t>
            </a:r>
            <a:r>
              <a:rPr lang="zh-CN" altLang="zh-CN" dirty="0"/>
              <a:t>等。</a:t>
            </a:r>
          </a:p>
        </p:txBody>
      </p:sp>
      <p:sp>
        <p:nvSpPr>
          <p:cNvPr id="5" name="矩形 4"/>
          <p:cNvSpPr/>
          <p:nvPr/>
        </p:nvSpPr>
        <p:spPr>
          <a:xfrm flipV="1">
            <a:off x="1592651" y="1818566"/>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62570" y="1917525"/>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546321" y="1814747"/>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24" y="702351"/>
            <a:ext cx="2510607" cy="23238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93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06500" y="2862469"/>
            <a:ext cx="8181383"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绘制曲线</a:t>
            </a:r>
            <a:endParaRPr lang="en-US" altLang="zh-CN" b="1" dirty="0"/>
          </a:p>
          <a:p>
            <a:pPr>
              <a:lnSpc>
                <a:spcPct val="150000"/>
              </a:lnSpc>
            </a:pPr>
            <a:r>
              <a:rPr lang="zh-CN" altLang="zh-CN" dirty="0"/>
              <a:t>贝塞尔曲线一般用来绘制较为复杂的规律图形。根据控制点数量不同，分为</a:t>
            </a:r>
            <a:r>
              <a:rPr lang="zh-CN" altLang="en-US" dirty="0"/>
              <a:t>：</a:t>
            </a:r>
            <a:endParaRPr lang="en-US" altLang="zh-CN" dirty="0"/>
          </a:p>
          <a:p>
            <a:pPr>
              <a:lnSpc>
                <a:spcPct val="150000"/>
              </a:lnSpc>
            </a:pPr>
            <a:r>
              <a:rPr lang="zh-CN" altLang="zh-CN" b="1" dirty="0">
                <a:solidFill>
                  <a:srgbClr val="FF0000"/>
                </a:solidFill>
              </a:rPr>
              <a:t>二次方贝塞尔曲线</a:t>
            </a:r>
            <a:r>
              <a:rPr lang="zh-CN" altLang="zh-CN" dirty="0"/>
              <a:t>和</a:t>
            </a:r>
            <a:r>
              <a:rPr lang="zh-CN" altLang="zh-CN" b="1" dirty="0">
                <a:solidFill>
                  <a:srgbClr val="FF0000"/>
                </a:solidFill>
              </a:rPr>
              <a:t>三次方贝塞尔曲线</a:t>
            </a:r>
            <a:r>
              <a:rPr lang="zh-CN" altLang="zh-CN" dirty="0"/>
              <a:t>。</a:t>
            </a:r>
          </a:p>
        </p:txBody>
      </p:sp>
      <p:sp>
        <p:nvSpPr>
          <p:cNvPr id="5" name="矩形 4"/>
          <p:cNvSpPr/>
          <p:nvPr/>
        </p:nvSpPr>
        <p:spPr>
          <a:xfrm flipV="1">
            <a:off x="1634801" y="180571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04720" y="190467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588471" y="180189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Tree>
    <p:extLst>
      <p:ext uri="{BB962C8B-B14F-4D97-AF65-F5344CB8AC3E}">
        <p14:creationId xmlns:p14="http://schemas.microsoft.com/office/powerpoint/2010/main" val="403929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97623" y="1881977"/>
            <a:ext cx="9891703"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绘制曲线</a:t>
            </a:r>
            <a:endParaRPr lang="en-US" altLang="zh-CN" b="1" dirty="0"/>
          </a:p>
          <a:p>
            <a:pPr>
              <a:lnSpc>
                <a:spcPct val="150000"/>
              </a:lnSpc>
            </a:pPr>
            <a:r>
              <a:rPr lang="zh-CN" altLang="zh-CN" dirty="0"/>
              <a:t>二次方贝塞尔曲线语法结构如下：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其中</a:t>
            </a:r>
            <a:r>
              <a:rPr lang="en-US" altLang="zh-CN" dirty="0"/>
              <a:t>(cp1x,cp1y)</a:t>
            </a:r>
            <a:r>
              <a:rPr lang="zh-CN" altLang="zh-CN" dirty="0"/>
              <a:t>为控制点的坐标，</a:t>
            </a:r>
            <a:r>
              <a:rPr lang="en-US" altLang="zh-CN" dirty="0"/>
              <a:t>(</a:t>
            </a:r>
            <a:r>
              <a:rPr lang="en-US" altLang="zh-CN" dirty="0" err="1"/>
              <a:t>x,y</a:t>
            </a:r>
            <a:r>
              <a:rPr lang="en-US" altLang="zh-CN" dirty="0"/>
              <a:t>)</a:t>
            </a:r>
            <a:r>
              <a:rPr lang="zh-CN" altLang="zh-CN" dirty="0"/>
              <a:t>为结束点的坐标。</a:t>
            </a:r>
            <a:endParaRPr lang="en-US" altLang="zh-CN" dirty="0"/>
          </a:p>
          <a:p>
            <a:pPr>
              <a:lnSpc>
                <a:spcPct val="150000"/>
              </a:lnSpc>
            </a:pPr>
            <a:endParaRPr lang="zh-CN" altLang="zh-CN" dirty="0"/>
          </a:p>
          <a:p>
            <a:pPr>
              <a:lnSpc>
                <a:spcPct val="150000"/>
              </a:lnSpc>
            </a:pPr>
            <a:r>
              <a:rPr lang="zh-CN" altLang="zh-CN" dirty="0"/>
              <a:t>三次方贝塞尔曲线语法结构如下：</a:t>
            </a:r>
            <a:endParaRPr lang="en-US" altLang="zh-CN" dirty="0"/>
          </a:p>
          <a:p>
            <a:pPr>
              <a:lnSpc>
                <a:spcPct val="150000"/>
              </a:lnSpc>
            </a:pPr>
            <a:endParaRPr lang="zh-CN" altLang="zh-CN" dirty="0"/>
          </a:p>
          <a:p>
            <a:pPr>
              <a:lnSpc>
                <a:spcPct val="150000"/>
              </a:lnSpc>
            </a:pPr>
            <a:endParaRPr lang="zh-CN" altLang="zh-CN" dirty="0"/>
          </a:p>
          <a:p>
            <a:pPr>
              <a:lnSpc>
                <a:spcPct val="150000"/>
              </a:lnSpc>
            </a:pPr>
            <a:r>
              <a:rPr lang="zh-CN" altLang="zh-CN" dirty="0"/>
              <a:t>其中</a:t>
            </a:r>
            <a:r>
              <a:rPr lang="en-US" altLang="zh-CN" dirty="0"/>
              <a:t>(cp1x,cp1y)</a:t>
            </a:r>
            <a:r>
              <a:rPr lang="zh-CN" altLang="zh-CN" dirty="0"/>
              <a:t>为控制点一的坐标，</a:t>
            </a:r>
            <a:r>
              <a:rPr lang="en-US" altLang="zh-CN" dirty="0"/>
              <a:t>(cp2x,cp2y)</a:t>
            </a:r>
            <a:r>
              <a:rPr lang="zh-CN" altLang="zh-CN" dirty="0"/>
              <a:t>为控制点二的坐标，</a:t>
            </a:r>
            <a:r>
              <a:rPr lang="en-US" altLang="zh-CN" dirty="0"/>
              <a:t>(</a:t>
            </a:r>
            <a:r>
              <a:rPr lang="en-US" altLang="zh-CN" dirty="0" err="1"/>
              <a:t>x,y</a:t>
            </a:r>
            <a:r>
              <a:rPr lang="en-US" altLang="zh-CN" dirty="0"/>
              <a:t>)</a:t>
            </a:r>
            <a:r>
              <a:rPr lang="zh-CN" altLang="zh-CN" dirty="0"/>
              <a:t>为结束点的坐标。</a:t>
            </a:r>
          </a:p>
        </p:txBody>
      </p:sp>
      <p:sp>
        <p:nvSpPr>
          <p:cNvPr id="5" name="矩形 4"/>
          <p:cNvSpPr/>
          <p:nvPr/>
        </p:nvSpPr>
        <p:spPr>
          <a:xfrm flipV="1">
            <a:off x="1588471" y="1106710"/>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58390" y="1205669"/>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542141" y="1102891"/>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468645" y="289972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dirty="0" err="1"/>
              <a:t>ctx.quadraticCurveTo</a:t>
            </a:r>
            <a:r>
              <a:rPr lang="en-US" altLang="zh-CN" dirty="0"/>
              <a:t>(cp1x, cp1y, x, y)</a:t>
            </a:r>
            <a:endParaRPr lang="zh-CN" altLang="zh-CN" dirty="0"/>
          </a:p>
        </p:txBody>
      </p:sp>
      <p:sp>
        <p:nvSpPr>
          <p:cNvPr id="9" name="文本框 8"/>
          <p:cNvSpPr txBox="1"/>
          <p:nvPr/>
        </p:nvSpPr>
        <p:spPr>
          <a:xfrm>
            <a:off x="1450258" y="487477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ctx.bezierCurveTo(cp1x, cp1y, cp2x, cp2y, x, y)</a:t>
            </a:r>
            <a:endParaRPr lang="zh-CN" altLang="zh-CN" dirty="0"/>
          </a:p>
        </p:txBody>
      </p:sp>
    </p:spTree>
    <p:extLst>
      <p:ext uri="{BB962C8B-B14F-4D97-AF65-F5344CB8AC3E}">
        <p14:creationId xmlns:p14="http://schemas.microsoft.com/office/powerpoint/2010/main" val="158682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06500" y="2862469"/>
            <a:ext cx="8181383"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绘制曲线</a:t>
            </a:r>
            <a:endParaRPr lang="en-US" altLang="zh-CN" b="1" dirty="0"/>
          </a:p>
          <a:p>
            <a:pPr>
              <a:lnSpc>
                <a:spcPct val="150000"/>
              </a:lnSpc>
            </a:pPr>
            <a:r>
              <a:rPr lang="zh-CN" altLang="zh-CN" dirty="0"/>
              <a:t>【例</a:t>
            </a:r>
            <a:r>
              <a:rPr lang="en-US" altLang="zh-CN" dirty="0"/>
              <a:t>11-15</a:t>
            </a:r>
            <a:r>
              <a:rPr lang="zh-CN" altLang="zh-CN" dirty="0"/>
              <a:t>】小程序界面</a:t>
            </a:r>
            <a:r>
              <a:rPr lang="en-US" altLang="zh-CN" dirty="0"/>
              <a:t>API</a:t>
            </a:r>
            <a:r>
              <a:rPr lang="zh-CN" altLang="zh-CN" dirty="0"/>
              <a:t>绘制曲线的综合应用</a:t>
            </a:r>
          </a:p>
          <a:p>
            <a:pPr>
              <a:lnSpc>
                <a:spcPct val="150000"/>
              </a:lnSpc>
            </a:pPr>
            <a:endParaRPr lang="zh-CN" altLang="zh-CN" dirty="0"/>
          </a:p>
        </p:txBody>
      </p:sp>
      <p:sp>
        <p:nvSpPr>
          <p:cNvPr id="5" name="矩形 4"/>
          <p:cNvSpPr/>
          <p:nvPr/>
        </p:nvSpPr>
        <p:spPr>
          <a:xfrm flipV="1">
            <a:off x="1634801" y="180571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04720" y="190467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588471" y="180189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156" y="2203634"/>
            <a:ext cx="2346526" cy="41876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8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06500" y="2862469"/>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填充文本</a:t>
            </a:r>
            <a:endParaRPr lang="en-US" altLang="zh-CN" b="1" dirty="0"/>
          </a:p>
          <a:p>
            <a:pPr>
              <a:lnSpc>
                <a:spcPct val="150000"/>
              </a:lnSpc>
            </a:pPr>
            <a:r>
              <a:rPr lang="zh-CN" altLang="zh-CN" dirty="0"/>
              <a:t>小程序提供</a:t>
            </a:r>
            <a:r>
              <a:rPr lang="en-US" altLang="zh-CN" dirty="0" err="1"/>
              <a:t>fillText</a:t>
            </a:r>
            <a:r>
              <a:rPr lang="en-US" altLang="zh-CN" dirty="0"/>
              <a:t>()</a:t>
            </a:r>
            <a:r>
              <a:rPr lang="zh-CN" altLang="zh-CN" dirty="0"/>
              <a:t>方法用于在画布上绘制实心文本内容，其语法结构如下：</a:t>
            </a:r>
          </a:p>
          <a:p>
            <a:pPr>
              <a:lnSpc>
                <a:spcPct val="150000"/>
              </a:lnSpc>
            </a:pPr>
            <a:endParaRPr lang="en-US" altLang="zh-CN" dirty="0"/>
          </a:p>
          <a:p>
            <a:pPr>
              <a:lnSpc>
                <a:spcPct val="150000"/>
              </a:lnSpc>
            </a:pPr>
            <a:endParaRPr lang="en-US" altLang="zh-CN" dirty="0"/>
          </a:p>
          <a:p>
            <a:pPr>
              <a:lnSpc>
                <a:spcPct val="150000"/>
              </a:lnSpc>
            </a:pPr>
            <a:r>
              <a:rPr lang="zh-CN" altLang="zh-CN" dirty="0"/>
              <a:t>参数解释如下：</a:t>
            </a:r>
          </a:p>
          <a:p>
            <a:pPr marL="285750" lvl="0" indent="-285750">
              <a:lnSpc>
                <a:spcPct val="150000"/>
              </a:lnSpc>
              <a:buFont typeface="Arial" panose="020B0604020202020204" pitchFamily="34" charset="0"/>
              <a:buChar char="•"/>
            </a:pPr>
            <a:r>
              <a:rPr lang="en-US" altLang="zh-CN" dirty="0"/>
              <a:t>text</a:t>
            </a:r>
            <a:r>
              <a:rPr lang="zh-CN" altLang="zh-CN" dirty="0"/>
              <a:t>为</a:t>
            </a:r>
            <a:r>
              <a:rPr lang="en-US" altLang="zh-CN" dirty="0"/>
              <a:t>String</a:t>
            </a:r>
            <a:r>
              <a:rPr lang="zh-CN" altLang="zh-CN" dirty="0"/>
              <a:t>类型，表示文本内容，实际填写时需要在文本内容的前后加上引号；</a:t>
            </a:r>
          </a:p>
          <a:p>
            <a:pPr marL="285750" lvl="0" indent="-285750">
              <a:lnSpc>
                <a:spcPct val="150000"/>
              </a:lnSpc>
              <a:buFont typeface="Arial" panose="020B0604020202020204" pitchFamily="34" charset="0"/>
              <a:buChar char="•"/>
            </a:pPr>
            <a:r>
              <a:rPr lang="en-US" altLang="zh-CN" dirty="0"/>
              <a:t>x</a:t>
            </a:r>
            <a:r>
              <a:rPr lang="zh-CN" altLang="zh-CN" dirty="0"/>
              <a:t>和</a:t>
            </a:r>
            <a:r>
              <a:rPr lang="en-US" altLang="zh-CN" dirty="0"/>
              <a:t>y</a:t>
            </a:r>
            <a:r>
              <a:rPr lang="zh-CN" altLang="zh-CN" dirty="0"/>
              <a:t>均为</a:t>
            </a:r>
            <a:r>
              <a:rPr lang="en-US" altLang="zh-CN" dirty="0"/>
              <a:t>Number</a:t>
            </a:r>
            <a:r>
              <a:rPr lang="zh-CN" altLang="zh-CN" dirty="0"/>
              <a:t>类型，表示文本左上角将被绘制在画布的</a:t>
            </a:r>
            <a:r>
              <a:rPr lang="en-US" altLang="zh-CN" dirty="0"/>
              <a:t>(</a:t>
            </a:r>
            <a:r>
              <a:rPr lang="en-US" altLang="zh-CN" dirty="0" err="1"/>
              <a:t>x,y</a:t>
            </a:r>
            <a:r>
              <a:rPr lang="en-US" altLang="zh-CN" dirty="0"/>
              <a:t>)</a:t>
            </a:r>
            <a:r>
              <a:rPr lang="zh-CN" altLang="zh-CN" dirty="0"/>
              <a:t>坐标上；</a:t>
            </a:r>
          </a:p>
          <a:p>
            <a:pPr marL="285750" lvl="0" indent="-285750">
              <a:lnSpc>
                <a:spcPct val="150000"/>
              </a:lnSpc>
              <a:buFont typeface="Arial" panose="020B0604020202020204" pitchFamily="34" charset="0"/>
              <a:buChar char="•"/>
            </a:pPr>
            <a:r>
              <a:rPr lang="en-US" altLang="zh-CN" dirty="0" err="1"/>
              <a:t>maxWidth</a:t>
            </a:r>
            <a:r>
              <a:rPr lang="zh-CN" altLang="zh-CN" dirty="0"/>
              <a:t>为</a:t>
            </a:r>
            <a:r>
              <a:rPr lang="en-US" altLang="zh-CN" dirty="0"/>
              <a:t>Number</a:t>
            </a:r>
            <a:r>
              <a:rPr lang="zh-CN" altLang="zh-CN" dirty="0"/>
              <a:t>类型，是可选参数，指的是绘制文本的最大宽度。</a:t>
            </a:r>
          </a:p>
          <a:p>
            <a:pPr>
              <a:lnSpc>
                <a:spcPct val="150000"/>
              </a:lnSpc>
            </a:pPr>
            <a:endParaRPr lang="zh-CN" altLang="zh-CN" dirty="0"/>
          </a:p>
        </p:txBody>
      </p:sp>
      <p:sp>
        <p:nvSpPr>
          <p:cNvPr id="5" name="矩形 4"/>
          <p:cNvSpPr/>
          <p:nvPr/>
        </p:nvSpPr>
        <p:spPr>
          <a:xfrm flipV="1">
            <a:off x="1634801" y="180571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04720" y="190467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588471" y="180189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06500" y="3822998"/>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ctx.fillText(text, x, y, maxWidth)</a:t>
            </a:r>
            <a:endParaRPr lang="zh-CN" altLang="zh-CN" dirty="0"/>
          </a:p>
        </p:txBody>
      </p:sp>
    </p:spTree>
    <p:extLst>
      <p:ext uri="{BB962C8B-B14F-4D97-AF65-F5344CB8AC3E}">
        <p14:creationId xmlns:p14="http://schemas.microsoft.com/office/powerpoint/2010/main" val="419833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06500" y="2862469"/>
            <a:ext cx="9406502"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填充文本</a:t>
            </a:r>
            <a:endParaRPr lang="en-US" altLang="zh-CN" b="1" dirty="0"/>
          </a:p>
          <a:p>
            <a:pPr>
              <a:lnSpc>
                <a:spcPct val="150000"/>
              </a:lnSpc>
            </a:pPr>
            <a:r>
              <a:rPr lang="zh-CN" altLang="en-US" dirty="0"/>
              <a:t>例如</a:t>
            </a:r>
            <a:r>
              <a:rPr lang="zh-CN" altLang="zh-CN" dirty="0"/>
              <a:t>：</a:t>
            </a:r>
          </a:p>
          <a:p>
            <a:pPr>
              <a:lnSpc>
                <a:spcPct val="150000"/>
              </a:lnSpc>
            </a:pPr>
            <a:endParaRPr lang="en-US" altLang="zh-CN" dirty="0"/>
          </a:p>
          <a:p>
            <a:pPr>
              <a:lnSpc>
                <a:spcPct val="150000"/>
              </a:lnSpc>
            </a:pPr>
            <a:endParaRPr lang="en-US" altLang="zh-CN" dirty="0"/>
          </a:p>
          <a:p>
            <a:r>
              <a:rPr lang="zh-CN" altLang="zh-CN" dirty="0"/>
              <a:t>上述代码表示在画布坐标</a:t>
            </a:r>
            <a:r>
              <a:rPr lang="en-US" altLang="zh-CN" dirty="0"/>
              <a:t>(20,30)</a:t>
            </a:r>
            <a:r>
              <a:rPr lang="zh-CN" altLang="zh-CN" dirty="0"/>
              <a:t>的位置作为文本的左上角绘制“你好”两个字。</a:t>
            </a:r>
          </a:p>
        </p:txBody>
      </p:sp>
      <p:sp>
        <p:nvSpPr>
          <p:cNvPr id="5" name="矩形 4"/>
          <p:cNvSpPr/>
          <p:nvPr/>
        </p:nvSpPr>
        <p:spPr>
          <a:xfrm flipV="1">
            <a:off x="1634801" y="180571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04720" y="190467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588471" y="180189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06500" y="3822998"/>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ctx.fillText('</a:t>
            </a:r>
            <a:r>
              <a:rPr lang="zh-CN" altLang="zh-CN"/>
              <a:t>你好</a:t>
            </a:r>
            <a:r>
              <a:rPr lang="en-US" altLang="zh-CN"/>
              <a:t>', 20, 30)</a:t>
            </a:r>
            <a:endParaRPr lang="zh-CN" altLang="zh-CN" dirty="0"/>
          </a:p>
        </p:txBody>
      </p:sp>
    </p:spTree>
    <p:extLst>
      <p:ext uri="{BB962C8B-B14F-4D97-AF65-F5344CB8AC3E}">
        <p14:creationId xmlns:p14="http://schemas.microsoft.com/office/powerpoint/2010/main" val="245135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77522" y="2258069"/>
            <a:ext cx="9406502" cy="41088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设置字体大小</a:t>
            </a:r>
            <a:endParaRPr lang="en-US" altLang="zh-CN" b="1" dirty="0"/>
          </a:p>
          <a:p>
            <a:pPr>
              <a:lnSpc>
                <a:spcPct val="150000"/>
              </a:lnSpc>
            </a:pPr>
            <a:r>
              <a:rPr lang="zh-CN" altLang="zh-CN" dirty="0"/>
              <a:t>小程序提供</a:t>
            </a:r>
            <a:r>
              <a:rPr lang="en-US" altLang="zh-CN" dirty="0" err="1"/>
              <a:t>setFontSize</a:t>
            </a:r>
            <a:r>
              <a:rPr lang="en-US" altLang="zh-CN" dirty="0"/>
              <a:t>()</a:t>
            </a:r>
            <a:r>
              <a:rPr lang="zh-CN" altLang="zh-CN" dirty="0"/>
              <a:t>方法用于设置字体大小，其语法结构如下：</a:t>
            </a:r>
            <a:endParaRPr lang="en-US" altLang="zh-CN" dirty="0"/>
          </a:p>
          <a:p>
            <a:pPr>
              <a:lnSpc>
                <a:spcPct val="150000"/>
              </a:lnSpc>
            </a:pPr>
            <a:endParaRPr lang="zh-CN" altLang="zh-CN" dirty="0"/>
          </a:p>
          <a:p>
            <a:pPr>
              <a:lnSpc>
                <a:spcPct val="150000"/>
              </a:lnSpc>
            </a:pPr>
            <a:endParaRPr lang="zh-CN" altLang="zh-CN" dirty="0"/>
          </a:p>
          <a:p>
            <a:pPr>
              <a:lnSpc>
                <a:spcPct val="150000"/>
              </a:lnSpc>
            </a:pPr>
            <a:r>
              <a:rPr lang="zh-CN" altLang="zh-CN" dirty="0"/>
              <a:t>其中参数</a:t>
            </a:r>
            <a:r>
              <a:rPr lang="en-US" altLang="zh-CN" dirty="0" err="1"/>
              <a:t>fontSize</a:t>
            </a:r>
            <a:r>
              <a:rPr lang="zh-CN" altLang="zh-CN" dirty="0"/>
              <a:t>是</a:t>
            </a:r>
            <a:r>
              <a:rPr lang="en-US" altLang="zh-CN" dirty="0"/>
              <a:t>Number</a:t>
            </a:r>
            <a:r>
              <a:rPr lang="zh-CN" altLang="zh-CN" dirty="0"/>
              <a:t>类型，表示字体的字号大小。</a:t>
            </a:r>
            <a:endParaRPr lang="en-US" altLang="zh-CN" dirty="0"/>
          </a:p>
          <a:p>
            <a:pPr>
              <a:lnSpc>
                <a:spcPct val="150000"/>
              </a:lnSpc>
            </a:pPr>
            <a:endParaRPr lang="zh-CN" altLang="zh-CN" dirty="0"/>
          </a:p>
          <a:p>
            <a:pPr>
              <a:lnSpc>
                <a:spcPct val="150000"/>
              </a:lnSpc>
            </a:pPr>
            <a:r>
              <a:rPr lang="zh-CN" altLang="zh-CN" dirty="0"/>
              <a:t>例如：</a:t>
            </a:r>
            <a:endParaRPr lang="en-US" altLang="zh-CN" dirty="0"/>
          </a:p>
          <a:p>
            <a:pPr>
              <a:lnSpc>
                <a:spcPct val="150000"/>
              </a:lnSpc>
            </a:pPr>
            <a:endParaRPr lang="zh-CN" altLang="zh-CN" dirty="0"/>
          </a:p>
          <a:p>
            <a:pPr>
              <a:lnSpc>
                <a:spcPct val="150000"/>
              </a:lnSpc>
            </a:pPr>
            <a:endParaRPr lang="en-US" altLang="zh-CN" dirty="0"/>
          </a:p>
          <a:p>
            <a:r>
              <a:rPr lang="zh-CN" altLang="zh-CN" dirty="0"/>
              <a:t>上述代码表示字体的字号为</a:t>
            </a:r>
            <a:r>
              <a:rPr lang="en-US" altLang="zh-CN" dirty="0"/>
              <a:t>20</a:t>
            </a:r>
            <a:r>
              <a:rPr lang="zh-CN" altLang="zh-CN" dirty="0"/>
              <a:t>号。</a:t>
            </a:r>
          </a:p>
        </p:txBody>
      </p:sp>
      <p:sp>
        <p:nvSpPr>
          <p:cNvPr id="5" name="矩形 4"/>
          <p:cNvSpPr/>
          <p:nvPr/>
        </p:nvSpPr>
        <p:spPr>
          <a:xfrm flipV="1">
            <a:off x="1681131" y="150675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51050" y="1605713"/>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634801" y="150293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77522" y="324965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dirty="0" err="1"/>
              <a:t>ctx.setFontSize</a:t>
            </a:r>
            <a:r>
              <a:rPr lang="en-US" altLang="zh-CN" dirty="0"/>
              <a:t>(</a:t>
            </a:r>
            <a:r>
              <a:rPr lang="en-US" altLang="zh-CN" dirty="0" err="1"/>
              <a:t>fontSize</a:t>
            </a:r>
            <a:r>
              <a:rPr lang="en-US" altLang="zh-CN" dirty="0"/>
              <a:t>)</a:t>
            </a:r>
            <a:endParaRPr lang="zh-CN" altLang="zh-CN" dirty="0"/>
          </a:p>
        </p:txBody>
      </p:sp>
      <p:sp>
        <p:nvSpPr>
          <p:cNvPr id="9" name="文本框 8"/>
          <p:cNvSpPr txBox="1"/>
          <p:nvPr/>
        </p:nvSpPr>
        <p:spPr>
          <a:xfrm>
            <a:off x="1477522" y="5364369"/>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ctx.setFontSize(20)</a:t>
            </a:r>
            <a:endParaRPr lang="zh-CN" altLang="zh-CN" dirty="0"/>
          </a:p>
        </p:txBody>
      </p:sp>
    </p:spTree>
    <p:extLst>
      <p:ext uri="{BB962C8B-B14F-4D97-AF65-F5344CB8AC3E}">
        <p14:creationId xmlns:p14="http://schemas.microsoft.com/office/powerpoint/2010/main" val="238636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77522" y="2258069"/>
            <a:ext cx="975077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设置文本基准线</a:t>
            </a:r>
            <a:endParaRPr lang="en-US" altLang="zh-CN" b="1" dirty="0"/>
          </a:p>
          <a:p>
            <a:pPr>
              <a:lnSpc>
                <a:spcPct val="150000"/>
              </a:lnSpc>
            </a:pPr>
            <a:r>
              <a:rPr lang="zh-CN" altLang="zh-CN" dirty="0"/>
              <a:t>小程序提供</a:t>
            </a:r>
            <a:r>
              <a:rPr lang="en-US" altLang="zh-CN" dirty="0" err="1"/>
              <a:t>setTextBaseline</a:t>
            </a:r>
            <a:r>
              <a:rPr lang="en-US" altLang="zh-CN" dirty="0"/>
              <a:t>()</a:t>
            </a:r>
            <a:r>
              <a:rPr lang="zh-CN" altLang="zh-CN" dirty="0"/>
              <a:t>方法用于设置文本水平方向基准线，其语法结构如下：</a:t>
            </a:r>
          </a:p>
          <a:p>
            <a:pPr>
              <a:lnSpc>
                <a:spcPct val="150000"/>
              </a:lnSpc>
            </a:pP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其中参数</a:t>
            </a:r>
            <a:r>
              <a:rPr lang="en-US" altLang="zh-CN" dirty="0" err="1"/>
              <a:t>textBaseline</a:t>
            </a:r>
            <a:r>
              <a:rPr lang="zh-CN" altLang="zh-CN" dirty="0"/>
              <a:t>是</a:t>
            </a:r>
            <a:r>
              <a:rPr lang="en-US" altLang="zh-CN" dirty="0"/>
              <a:t>String</a:t>
            </a:r>
            <a:r>
              <a:rPr lang="zh-CN" altLang="zh-CN" dirty="0"/>
              <a:t>类型，可选值</a:t>
            </a:r>
            <a:r>
              <a:rPr lang="en-US" altLang="zh-CN" dirty="0"/>
              <a:t> ‘top’</a:t>
            </a:r>
            <a:r>
              <a:rPr lang="zh-CN" altLang="zh-CN" dirty="0"/>
              <a:t>、</a:t>
            </a:r>
            <a:r>
              <a:rPr lang="en-US" altLang="zh-CN" dirty="0"/>
              <a:t>‘bottom’</a:t>
            </a:r>
            <a:r>
              <a:rPr lang="zh-CN" altLang="zh-CN" dirty="0"/>
              <a:t>、</a:t>
            </a:r>
            <a:r>
              <a:rPr lang="en-US" altLang="zh-CN" dirty="0"/>
              <a:t>‘middle’</a:t>
            </a:r>
            <a:r>
              <a:rPr lang="zh-CN" altLang="zh-CN" dirty="0"/>
              <a:t>、</a:t>
            </a:r>
            <a:r>
              <a:rPr lang="en-US" altLang="zh-CN" dirty="0"/>
              <a:t>‘normal’</a:t>
            </a:r>
            <a:r>
              <a:rPr lang="zh-CN" altLang="zh-CN" dirty="0"/>
              <a:t>，分别表示水平基准线在文字的上方、下方、中间和常规这</a:t>
            </a:r>
            <a:r>
              <a:rPr lang="en-US" altLang="zh-CN" dirty="0"/>
              <a:t>4</a:t>
            </a:r>
            <a:r>
              <a:rPr lang="zh-CN" altLang="zh-CN" dirty="0"/>
              <a:t>种效果。参照效果如</a:t>
            </a:r>
            <a:r>
              <a:rPr lang="zh-CN" altLang="en-US" dirty="0"/>
              <a:t>上</a:t>
            </a:r>
            <a:r>
              <a:rPr lang="zh-CN" altLang="zh-CN" dirty="0"/>
              <a:t>图所示。</a:t>
            </a:r>
          </a:p>
        </p:txBody>
      </p:sp>
      <p:sp>
        <p:nvSpPr>
          <p:cNvPr id="5" name="矩形 4"/>
          <p:cNvSpPr/>
          <p:nvPr/>
        </p:nvSpPr>
        <p:spPr>
          <a:xfrm flipV="1">
            <a:off x="1681131" y="150675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51050" y="1605713"/>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634801" y="150293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90969" y="3249651"/>
            <a:ext cx="8789214" cy="128990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a:t>ctx.setTextBaseline(</a:t>
            </a:r>
            <a:r>
              <a:rPr lang="en-US" altLang="zh-CN" dirty="0" err="1"/>
              <a:t>textBaseline</a:t>
            </a:r>
            <a:r>
              <a:rPr lang="en-US" altLang="zh-CN" dirty="0"/>
              <a:t>)</a:t>
            </a:r>
            <a:endParaRPr lang="zh-CN" altLang="zh-CN" dirty="0"/>
          </a:p>
          <a:p>
            <a:pPr>
              <a:lnSpc>
                <a:spcPct val="150000"/>
              </a:lnSpc>
            </a:pPr>
            <a:r>
              <a:rPr lang="zh-CN" altLang="zh-CN" dirty="0"/>
              <a:t>或</a:t>
            </a:r>
          </a:p>
          <a:p>
            <a:pPr>
              <a:lnSpc>
                <a:spcPct val="150000"/>
              </a:lnSpc>
            </a:pPr>
            <a:r>
              <a:rPr lang="en-US" altLang="zh-CN" dirty="0" err="1"/>
              <a:t>ctx.textBaseline</a:t>
            </a:r>
            <a:r>
              <a:rPr lang="en-US" altLang="zh-CN" dirty="0"/>
              <a:t> = </a:t>
            </a:r>
            <a:r>
              <a:rPr lang="en-US" altLang="zh-CN" dirty="0" err="1"/>
              <a:t>textBaseline</a:t>
            </a:r>
            <a:r>
              <a:rPr lang="en-US" altLang="zh-CN" dirty="0"/>
              <a:t> //</a:t>
            </a:r>
            <a:r>
              <a:rPr lang="zh-CN" altLang="zh-CN" dirty="0"/>
              <a:t>基础库</a:t>
            </a:r>
            <a:r>
              <a:rPr lang="en-US" altLang="zh-CN" dirty="0"/>
              <a:t>1.9.90</a:t>
            </a:r>
            <a:r>
              <a:rPr lang="zh-CN" altLang="zh-CN" dirty="0"/>
              <a:t>开始支持</a:t>
            </a:r>
          </a:p>
        </p:txBody>
      </p:sp>
      <p:pic>
        <p:nvPicPr>
          <p:cNvPr id="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2429" y="1176098"/>
            <a:ext cx="4102865" cy="10617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4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77522" y="2970763"/>
            <a:ext cx="9406502"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设置文本基准线</a:t>
            </a:r>
            <a:endParaRPr lang="en-US" altLang="zh-CN" b="1" dirty="0"/>
          </a:p>
          <a:p>
            <a:pPr>
              <a:lnSpc>
                <a:spcPct val="150000"/>
              </a:lnSpc>
            </a:pPr>
            <a:r>
              <a:rPr lang="zh-CN" altLang="en-US" dirty="0"/>
              <a:t>例如</a:t>
            </a:r>
            <a:r>
              <a:rPr lang="zh-CN" altLang="zh-CN" dirty="0"/>
              <a:t>：</a:t>
            </a:r>
          </a:p>
          <a:p>
            <a:pPr>
              <a:lnSpc>
                <a:spcPct val="150000"/>
              </a:lnSpc>
            </a:pPr>
            <a:endParaRPr lang="en-US" altLang="zh-CN" dirty="0"/>
          </a:p>
          <a:p>
            <a:pPr>
              <a:lnSpc>
                <a:spcPct val="150000"/>
              </a:lnSpc>
            </a:pPr>
            <a:endParaRPr lang="zh-CN" altLang="zh-CN" dirty="0"/>
          </a:p>
          <a:p>
            <a:r>
              <a:rPr lang="zh-CN" altLang="zh-CN" dirty="0"/>
              <a:t>上述代码表示水平基准线设置在文字的上方效果。</a:t>
            </a:r>
          </a:p>
        </p:txBody>
      </p:sp>
      <p:sp>
        <p:nvSpPr>
          <p:cNvPr id="5" name="矩形 4"/>
          <p:cNvSpPr/>
          <p:nvPr/>
        </p:nvSpPr>
        <p:spPr>
          <a:xfrm flipV="1">
            <a:off x="1537299" y="2020568"/>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07218" y="2119527"/>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490969" y="2016749"/>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90969" y="385865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ctx.setBaseline('top')</a:t>
            </a:r>
            <a:endParaRPr lang="zh-CN" altLang="zh-CN" dirty="0"/>
          </a:p>
        </p:txBody>
      </p:sp>
    </p:spTree>
    <p:extLst>
      <p:ext uri="{BB962C8B-B14F-4D97-AF65-F5344CB8AC3E}">
        <p14:creationId xmlns:p14="http://schemas.microsoft.com/office/powerpoint/2010/main" val="49101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77522" y="2970763"/>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设置文本对齐方式</a:t>
            </a:r>
            <a:endParaRPr lang="en-US" altLang="zh-CN" b="1" dirty="0"/>
          </a:p>
          <a:p>
            <a:pPr>
              <a:lnSpc>
                <a:spcPct val="150000"/>
              </a:lnSpc>
            </a:pPr>
            <a:r>
              <a:rPr lang="zh-CN" altLang="zh-CN" dirty="0"/>
              <a:t>小程序提供</a:t>
            </a:r>
            <a:r>
              <a:rPr lang="en-US" altLang="zh-CN" dirty="0" err="1"/>
              <a:t>setTextAlign</a:t>
            </a:r>
            <a:r>
              <a:rPr lang="en-US" altLang="zh-CN" dirty="0"/>
              <a:t>()</a:t>
            </a:r>
            <a:r>
              <a:rPr lang="zh-CN" altLang="zh-CN" dirty="0"/>
              <a:t>方法用于设置文本对齐方式，其语法结构如下：</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50000"/>
              </a:lnSpc>
            </a:pPr>
            <a:r>
              <a:rPr lang="zh-CN" altLang="zh-CN" dirty="0"/>
              <a:t>其中参数</a:t>
            </a:r>
            <a:r>
              <a:rPr lang="en-US" altLang="zh-CN" dirty="0"/>
              <a:t>align</a:t>
            </a:r>
            <a:r>
              <a:rPr lang="zh-CN" altLang="zh-CN" dirty="0"/>
              <a:t>是</a:t>
            </a:r>
            <a:r>
              <a:rPr lang="en-US" altLang="zh-CN" dirty="0"/>
              <a:t>String</a:t>
            </a:r>
            <a:r>
              <a:rPr lang="zh-CN" altLang="zh-CN" dirty="0"/>
              <a:t>类型，可选值</a:t>
            </a:r>
            <a:r>
              <a:rPr lang="en-US" altLang="zh-CN" dirty="0"/>
              <a:t> ‘left’</a:t>
            </a:r>
            <a:r>
              <a:rPr lang="zh-CN" altLang="zh-CN" dirty="0"/>
              <a:t>、</a:t>
            </a:r>
            <a:r>
              <a:rPr lang="en-US" altLang="zh-CN" dirty="0"/>
              <a:t>‘center’</a:t>
            </a:r>
            <a:r>
              <a:rPr lang="zh-CN" altLang="zh-CN" dirty="0"/>
              <a:t>、</a:t>
            </a:r>
            <a:r>
              <a:rPr lang="en-US" altLang="zh-CN" dirty="0"/>
              <a:t>‘right’</a:t>
            </a:r>
            <a:r>
              <a:rPr lang="zh-CN" altLang="zh-CN" dirty="0"/>
              <a:t>，分别表示左对齐、居中和右对齐这</a:t>
            </a:r>
            <a:r>
              <a:rPr lang="en-US" altLang="zh-CN" dirty="0"/>
              <a:t>3</a:t>
            </a:r>
            <a:r>
              <a:rPr lang="zh-CN" altLang="zh-CN" dirty="0"/>
              <a:t>种效果。参照效果如</a:t>
            </a:r>
            <a:r>
              <a:rPr lang="zh-CN" altLang="en-US" dirty="0"/>
              <a:t>上</a:t>
            </a:r>
            <a:r>
              <a:rPr lang="zh-CN" altLang="zh-CN" dirty="0"/>
              <a:t>图所示。</a:t>
            </a:r>
          </a:p>
        </p:txBody>
      </p:sp>
      <p:sp>
        <p:nvSpPr>
          <p:cNvPr id="5" name="矩形 4"/>
          <p:cNvSpPr/>
          <p:nvPr/>
        </p:nvSpPr>
        <p:spPr>
          <a:xfrm flipV="1">
            <a:off x="1537299" y="2020568"/>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07218" y="2119527"/>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490969" y="2016749"/>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537299" y="3871009"/>
            <a:ext cx="8789214" cy="133882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err="1"/>
              <a:t>ctx.setTextAlign</a:t>
            </a:r>
            <a:r>
              <a:rPr lang="en-US" altLang="zh-CN" dirty="0"/>
              <a:t>(align)</a:t>
            </a:r>
            <a:endParaRPr lang="zh-CN" altLang="zh-CN" dirty="0"/>
          </a:p>
          <a:p>
            <a:pPr>
              <a:lnSpc>
                <a:spcPct val="150000"/>
              </a:lnSpc>
            </a:pPr>
            <a:r>
              <a:rPr lang="zh-CN" altLang="zh-CN" dirty="0"/>
              <a:t>或</a:t>
            </a:r>
          </a:p>
          <a:p>
            <a:pPr>
              <a:lnSpc>
                <a:spcPct val="150000"/>
              </a:lnSpc>
            </a:pPr>
            <a:r>
              <a:rPr lang="en-US" altLang="zh-CN" dirty="0" err="1"/>
              <a:t>ctx.textAlign</a:t>
            </a:r>
            <a:r>
              <a:rPr lang="en-US" altLang="zh-CN" dirty="0"/>
              <a:t> = align //</a:t>
            </a:r>
            <a:r>
              <a:rPr lang="zh-CN" altLang="zh-CN" dirty="0"/>
              <a:t>基础库</a:t>
            </a:r>
            <a:r>
              <a:rPr lang="en-US" altLang="zh-CN" dirty="0"/>
              <a:t>1.9.90</a:t>
            </a:r>
            <a:r>
              <a:rPr lang="zh-CN" altLang="zh-CN" dirty="0"/>
              <a:t>开始支持</a:t>
            </a:r>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2421" y="958519"/>
            <a:ext cx="3603321" cy="20122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9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37856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2. </a:t>
            </a:r>
            <a:r>
              <a:rPr lang="zh-CN" altLang="en-US" sz="2000" b="1" dirty="0"/>
              <a:t>关闭加载提示框</a:t>
            </a:r>
            <a:endParaRPr lang="en-US" altLang="zh-CN" sz="2000" b="1" dirty="0"/>
          </a:p>
          <a:p>
            <a:pPr>
              <a:lnSpc>
                <a:spcPct val="150000"/>
              </a:lnSpc>
            </a:pPr>
            <a:r>
              <a:rPr lang="zh-CN" altLang="zh-CN" sz="2000" dirty="0"/>
              <a:t>小程序使用</a:t>
            </a:r>
            <a:r>
              <a:rPr lang="en-US" altLang="zh-CN" sz="2000" dirty="0" err="1"/>
              <a:t>wx.hideLoading</a:t>
            </a:r>
            <a:r>
              <a:rPr lang="en-US" altLang="zh-CN" sz="2000" dirty="0"/>
              <a:t>()</a:t>
            </a:r>
            <a:r>
              <a:rPr lang="zh-CN" altLang="zh-CN" sz="2000" dirty="0"/>
              <a:t>关闭</a:t>
            </a:r>
            <a:r>
              <a:rPr lang="en-US" altLang="zh-CN" sz="2000" dirty="0"/>
              <a:t>loading </a:t>
            </a:r>
            <a:r>
              <a:rPr lang="zh-CN" altLang="zh-CN" sz="2000" dirty="0"/>
              <a:t>提示框，该接口从基础库</a:t>
            </a:r>
            <a:r>
              <a:rPr lang="en-US" altLang="zh-CN" sz="2000" dirty="0"/>
              <a:t> 1.1.0 </a:t>
            </a:r>
            <a:r>
              <a:rPr lang="zh-CN" altLang="zh-CN" sz="2000" dirty="0"/>
              <a:t>开始支持，低版本需做兼容处理。</a:t>
            </a:r>
          </a:p>
          <a:p>
            <a:pPr>
              <a:lnSpc>
                <a:spcPct val="150000"/>
              </a:lnSpc>
            </a:pPr>
            <a:r>
              <a:rPr lang="en-US" altLang="zh-CN" sz="2000" dirty="0" err="1"/>
              <a:t>wx.hideLoading</a:t>
            </a:r>
            <a:r>
              <a:rPr lang="en-US" altLang="zh-CN" sz="2000" dirty="0"/>
              <a:t>()</a:t>
            </a:r>
            <a:r>
              <a:rPr lang="zh-CN" altLang="zh-CN" sz="2000" dirty="0"/>
              <a:t>示例代码格式如下：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sz="2000" dirty="0"/>
              <a:t>上述代码表示在</a:t>
            </a:r>
            <a:r>
              <a:rPr lang="en-US" altLang="zh-CN" sz="2000" dirty="0"/>
              <a:t>2</a:t>
            </a:r>
            <a:r>
              <a:rPr lang="zh-CN" altLang="zh-CN" sz="2000" dirty="0"/>
              <a:t>秒内关闭提示框。</a:t>
            </a:r>
          </a:p>
        </p:txBody>
      </p:sp>
      <p:sp>
        <p:nvSpPr>
          <p:cNvPr id="5" name="矩形 4"/>
          <p:cNvSpPr/>
          <p:nvPr/>
        </p:nvSpPr>
        <p:spPr>
          <a:xfrm>
            <a:off x="1838651" y="1456619"/>
            <a:ext cx="1980029" cy="652486"/>
          </a:xfrm>
          <a:prstGeom prst="rect">
            <a:avLst/>
          </a:prstGeom>
        </p:spPr>
        <p:txBody>
          <a:bodyPr wrap="none">
            <a:spAutoFit/>
          </a:bodyPr>
          <a:lstStyle/>
          <a:p>
            <a:pPr lvl="0">
              <a:lnSpc>
                <a:spcPct val="130000"/>
              </a:lnSpc>
            </a:pPr>
            <a:r>
              <a:rPr lang="zh-CN" altLang="en-US" sz="2800" b="1" dirty="0">
                <a:solidFill>
                  <a:schemeClr val="accent1"/>
                </a:solidFill>
              </a:rPr>
              <a:t>加载提示框</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
        <p:nvSpPr>
          <p:cNvPr id="8" name="文本框 7"/>
          <p:cNvSpPr txBox="1"/>
          <p:nvPr/>
        </p:nvSpPr>
        <p:spPr>
          <a:xfrm>
            <a:off x="1126396" y="4296970"/>
            <a:ext cx="8997352" cy="1289905"/>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t>setTimeout</a:t>
            </a:r>
            <a:r>
              <a:rPr lang="en-US" altLang="zh-CN" dirty="0"/>
              <a:t>(function(){</a:t>
            </a:r>
            <a:endParaRPr lang="zh-CN" altLang="zh-CN" dirty="0"/>
          </a:p>
          <a:p>
            <a:pPr marL="342900" lvl="0" indent="-342900">
              <a:lnSpc>
                <a:spcPct val="150000"/>
              </a:lnSpc>
              <a:buFont typeface="+mj-lt"/>
              <a:buAutoNum type="arabicPeriod"/>
            </a:pPr>
            <a:r>
              <a:rPr lang="en-US" altLang="zh-CN" dirty="0"/>
              <a:t>  </a:t>
            </a:r>
            <a:r>
              <a:rPr lang="en-US" altLang="zh-CN" dirty="0" err="1"/>
              <a:t>wx.hideLoading</a:t>
            </a:r>
            <a:r>
              <a:rPr lang="en-US" altLang="zh-CN" dirty="0"/>
              <a:t>()</a:t>
            </a:r>
            <a:endParaRPr lang="zh-CN" altLang="zh-CN" dirty="0"/>
          </a:p>
          <a:p>
            <a:pPr marL="342900" indent="-342900">
              <a:lnSpc>
                <a:spcPct val="150000"/>
              </a:lnSpc>
              <a:buFont typeface="+mj-lt"/>
              <a:buAutoNum type="arabicPeriod"/>
            </a:pPr>
            <a:r>
              <a:rPr lang="en-US" altLang="zh-CN" dirty="0"/>
              <a:t>}, 2000)</a:t>
            </a:r>
            <a:endParaRPr lang="zh-CN" altLang="zh-CN" dirty="0"/>
          </a:p>
        </p:txBody>
      </p:sp>
    </p:spTree>
    <p:extLst>
      <p:ext uri="{BB962C8B-B14F-4D97-AF65-F5344CB8AC3E}">
        <p14:creationId xmlns:p14="http://schemas.microsoft.com/office/powerpoint/2010/main" val="25597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77522" y="2970763"/>
            <a:ext cx="9406502"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设置文本对齐方式</a:t>
            </a:r>
            <a:endParaRPr lang="en-US" altLang="zh-CN" b="1" dirty="0"/>
          </a:p>
          <a:p>
            <a:pPr>
              <a:lnSpc>
                <a:spcPct val="150000"/>
              </a:lnSpc>
            </a:pPr>
            <a:r>
              <a:rPr lang="zh-CN" altLang="en-US" dirty="0"/>
              <a:t>例如</a:t>
            </a:r>
            <a:r>
              <a:rPr lang="zh-CN" altLang="zh-CN" dirty="0"/>
              <a:t>：</a:t>
            </a:r>
          </a:p>
          <a:p>
            <a:pPr>
              <a:lnSpc>
                <a:spcPct val="150000"/>
              </a:lnSpc>
            </a:pPr>
            <a:endParaRPr lang="en-US" altLang="zh-CN" dirty="0"/>
          </a:p>
          <a:p>
            <a:pPr>
              <a:lnSpc>
                <a:spcPct val="150000"/>
              </a:lnSpc>
            </a:pPr>
            <a:endParaRPr lang="zh-CN" altLang="zh-CN" dirty="0"/>
          </a:p>
          <a:p>
            <a:r>
              <a:rPr lang="zh-CN" altLang="zh-CN" dirty="0"/>
              <a:t>上述代码表示将文本设置为居中显示的效果。</a:t>
            </a:r>
          </a:p>
          <a:p>
            <a:endParaRPr lang="zh-CN" altLang="zh-CN" dirty="0"/>
          </a:p>
        </p:txBody>
      </p:sp>
      <p:sp>
        <p:nvSpPr>
          <p:cNvPr id="5" name="矩形 4"/>
          <p:cNvSpPr/>
          <p:nvPr/>
        </p:nvSpPr>
        <p:spPr>
          <a:xfrm flipV="1">
            <a:off x="1537299" y="2020568"/>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07218" y="2119527"/>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490969" y="2016749"/>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90969" y="385865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ctx.setTextAlign('center')</a:t>
            </a:r>
            <a:endParaRPr lang="zh-CN" altLang="zh-CN" dirty="0"/>
          </a:p>
        </p:txBody>
      </p:sp>
    </p:spTree>
    <p:extLst>
      <p:ext uri="{BB962C8B-B14F-4D97-AF65-F5344CB8AC3E}">
        <p14:creationId xmlns:p14="http://schemas.microsoft.com/office/powerpoint/2010/main" val="46900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29604" y="2306329"/>
            <a:ext cx="9406502" cy="43858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5. </a:t>
            </a:r>
            <a:r>
              <a:rPr lang="zh-CN" altLang="en-US" b="1" dirty="0"/>
              <a:t>设置字体风格</a:t>
            </a:r>
            <a:endParaRPr lang="en-US" altLang="zh-CN" b="1" dirty="0"/>
          </a:p>
          <a:p>
            <a:pPr>
              <a:lnSpc>
                <a:spcPct val="150000"/>
              </a:lnSpc>
            </a:pPr>
            <a:r>
              <a:rPr lang="zh-CN" altLang="zh-CN" dirty="0"/>
              <a:t>在绘制之前也可以使用画布上下文对象的</a:t>
            </a:r>
            <a:r>
              <a:rPr lang="en-US" altLang="zh-CN" dirty="0"/>
              <a:t>font</a:t>
            </a:r>
            <a:r>
              <a:rPr lang="zh-CN" altLang="zh-CN" dirty="0"/>
              <a:t>属性自定义字体风格其语法结构如下：</a:t>
            </a:r>
          </a:p>
          <a:p>
            <a:pPr>
              <a:lnSpc>
                <a:spcPct val="150000"/>
              </a:lnSpc>
            </a:pPr>
            <a:endParaRPr lang="zh-CN" altLang="zh-CN" dirty="0"/>
          </a:p>
          <a:p>
            <a:endParaRPr lang="en-US" altLang="zh-CN" dirty="0"/>
          </a:p>
          <a:p>
            <a:endParaRPr lang="en-US" altLang="zh-CN" dirty="0"/>
          </a:p>
          <a:p>
            <a:pPr>
              <a:lnSpc>
                <a:spcPct val="150000"/>
              </a:lnSpc>
            </a:pPr>
            <a:r>
              <a:rPr lang="zh-CN" altLang="zh-CN" dirty="0"/>
              <a:t>参数</a:t>
            </a:r>
            <a:r>
              <a:rPr lang="en-US" altLang="zh-CN" dirty="0"/>
              <a:t>value</a:t>
            </a:r>
            <a:r>
              <a:rPr lang="zh-CN" altLang="zh-CN" dirty="0"/>
              <a:t>的默认值为</a:t>
            </a:r>
            <a:r>
              <a:rPr lang="en-US" altLang="zh-CN" dirty="0"/>
              <a:t>10px sans-serif</a:t>
            </a:r>
            <a:r>
              <a:rPr lang="zh-CN" altLang="zh-CN" dirty="0"/>
              <a:t>，表示字体大小为</a:t>
            </a:r>
            <a:r>
              <a:rPr lang="en-US" altLang="zh-CN" dirty="0"/>
              <a:t>10px</a:t>
            </a:r>
            <a:r>
              <a:rPr lang="zh-CN" altLang="zh-CN" dirty="0"/>
              <a:t>、字体家族为</a:t>
            </a:r>
            <a:r>
              <a:rPr lang="en-US" altLang="zh-CN" dirty="0"/>
              <a:t>sans-serif</a:t>
            </a:r>
            <a:r>
              <a:rPr lang="zh-CN" altLang="zh-CN" dirty="0"/>
              <a:t>。</a:t>
            </a:r>
          </a:p>
          <a:p>
            <a:pPr>
              <a:lnSpc>
                <a:spcPct val="150000"/>
              </a:lnSpc>
            </a:pPr>
            <a:r>
              <a:rPr lang="en-US" altLang="zh-CN" dirty="0"/>
              <a:t>value</a:t>
            </a:r>
            <a:r>
              <a:rPr lang="zh-CN" altLang="zh-CN" dirty="0"/>
              <a:t>支持的属性如下：</a:t>
            </a:r>
          </a:p>
          <a:p>
            <a:pPr marL="285750" lvl="0" indent="-285750">
              <a:lnSpc>
                <a:spcPct val="150000"/>
              </a:lnSpc>
              <a:buFont typeface="Arial" panose="020B0604020202020204" pitchFamily="34" charset="0"/>
              <a:buChar char="•"/>
            </a:pPr>
            <a:r>
              <a:rPr lang="en-US" altLang="zh-CN" dirty="0"/>
              <a:t>style</a:t>
            </a:r>
            <a:r>
              <a:rPr lang="zh-CN" altLang="zh-CN" dirty="0"/>
              <a:t>：字体样式，仅支持</a:t>
            </a:r>
            <a:r>
              <a:rPr lang="en-US" altLang="zh-CN" dirty="0"/>
              <a:t>italic, oblique, normal</a:t>
            </a:r>
            <a:r>
              <a:rPr lang="zh-CN" altLang="zh-CN" dirty="0"/>
              <a:t>；</a:t>
            </a:r>
          </a:p>
          <a:p>
            <a:pPr marL="285750" lvl="0" indent="-285750">
              <a:lnSpc>
                <a:spcPct val="150000"/>
              </a:lnSpc>
              <a:buFont typeface="Arial" panose="020B0604020202020204" pitchFamily="34" charset="0"/>
              <a:buChar char="•"/>
            </a:pPr>
            <a:r>
              <a:rPr lang="en-US" altLang="zh-CN" dirty="0"/>
              <a:t>weight</a:t>
            </a:r>
            <a:r>
              <a:rPr lang="zh-CN" altLang="zh-CN" dirty="0"/>
              <a:t>：字体粗细。仅支持</a:t>
            </a:r>
            <a:r>
              <a:rPr lang="en-US" altLang="zh-CN" dirty="0"/>
              <a:t> normal, bold</a:t>
            </a:r>
            <a:r>
              <a:rPr lang="zh-CN" altLang="zh-CN" dirty="0"/>
              <a:t>；</a:t>
            </a:r>
          </a:p>
          <a:p>
            <a:pPr marL="285750" lvl="0" indent="-285750">
              <a:lnSpc>
                <a:spcPct val="150000"/>
              </a:lnSpc>
              <a:buFont typeface="Arial" panose="020B0604020202020204" pitchFamily="34" charset="0"/>
              <a:buChar char="•"/>
            </a:pPr>
            <a:r>
              <a:rPr lang="en-US" altLang="zh-CN" dirty="0"/>
              <a:t>size</a:t>
            </a:r>
            <a:r>
              <a:rPr lang="zh-CN" altLang="zh-CN" dirty="0"/>
              <a:t>：字体大小；</a:t>
            </a:r>
          </a:p>
          <a:p>
            <a:pPr marL="285750" lvl="0" indent="-285750">
              <a:lnSpc>
                <a:spcPct val="150000"/>
              </a:lnSpc>
              <a:buFont typeface="Arial" panose="020B0604020202020204" pitchFamily="34" charset="0"/>
              <a:buChar char="•"/>
            </a:pPr>
            <a:r>
              <a:rPr lang="en-US" altLang="zh-CN" dirty="0"/>
              <a:t>family</a:t>
            </a:r>
            <a:r>
              <a:rPr lang="zh-CN" altLang="zh-CN" dirty="0"/>
              <a:t>：字体族名。注意确认各平台所支持的字体</a:t>
            </a:r>
          </a:p>
        </p:txBody>
      </p:sp>
      <p:sp>
        <p:nvSpPr>
          <p:cNvPr id="5" name="矩形 4"/>
          <p:cNvSpPr/>
          <p:nvPr/>
        </p:nvSpPr>
        <p:spPr>
          <a:xfrm flipV="1">
            <a:off x="1523852" y="141646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293771" y="1515428"/>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477522" y="141265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58399" y="3324479"/>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ctx.font = value</a:t>
            </a:r>
            <a:endParaRPr lang="zh-CN" altLang="zh-CN" dirty="0"/>
          </a:p>
        </p:txBody>
      </p:sp>
    </p:spTree>
    <p:extLst>
      <p:ext uri="{BB962C8B-B14F-4D97-AF65-F5344CB8AC3E}">
        <p14:creationId xmlns:p14="http://schemas.microsoft.com/office/powerpoint/2010/main" val="307311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992129"/>
            <a:ext cx="9406502"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5. </a:t>
            </a:r>
            <a:r>
              <a:rPr lang="zh-CN" altLang="en-US" b="1" dirty="0"/>
              <a:t>设置字体风格</a:t>
            </a:r>
            <a:endParaRPr lang="en-US" altLang="zh-CN" b="1" dirty="0"/>
          </a:p>
          <a:p>
            <a:pPr>
              <a:lnSpc>
                <a:spcPct val="150000"/>
              </a:lnSpc>
            </a:pPr>
            <a:r>
              <a:rPr lang="zh-CN" altLang="zh-CN" dirty="0"/>
              <a:t>上述属性均为可选内容，并且顺序不分先后。例如：</a:t>
            </a:r>
          </a:p>
          <a:p>
            <a:pPr>
              <a:lnSpc>
                <a:spcPct val="150000"/>
              </a:lnSpc>
            </a:pPr>
            <a:endParaRPr lang="zh-CN" altLang="zh-CN" dirty="0"/>
          </a:p>
          <a:p>
            <a:pPr>
              <a:lnSpc>
                <a:spcPct val="150000"/>
              </a:lnSpc>
            </a:pPr>
            <a:endParaRPr lang="zh-CN" altLang="zh-CN" dirty="0"/>
          </a:p>
          <a:p>
            <a:endParaRPr lang="en-US" altLang="zh-CN" dirty="0"/>
          </a:p>
          <a:p>
            <a:r>
              <a:rPr lang="zh-CN" altLang="zh-CN" dirty="0"/>
              <a:t>上述代码表示字体设置为加粗、字大小为</a:t>
            </a:r>
            <a:r>
              <a:rPr lang="en-US" altLang="zh-CN" dirty="0"/>
              <a:t>20</a:t>
            </a:r>
            <a:r>
              <a:rPr lang="zh-CN" altLang="zh-CN" dirty="0"/>
              <a:t>像素、</a:t>
            </a:r>
            <a:r>
              <a:rPr lang="en-US" altLang="zh-CN" dirty="0"/>
              <a:t>sans-serif</a:t>
            </a:r>
            <a:r>
              <a:rPr lang="zh-CN" altLang="zh-CN" dirty="0"/>
              <a:t>字体样式。</a:t>
            </a:r>
          </a:p>
        </p:txBody>
      </p:sp>
      <p:sp>
        <p:nvSpPr>
          <p:cNvPr id="5" name="矩形 4"/>
          <p:cNvSpPr/>
          <p:nvPr/>
        </p:nvSpPr>
        <p:spPr>
          <a:xfrm flipV="1">
            <a:off x="1570182" y="196846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40101" y="206742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523852" y="196464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458399" y="391683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ctx.font = "bold 20px sans-serif" </a:t>
            </a:r>
            <a:endParaRPr lang="zh-CN" altLang="zh-CN" dirty="0"/>
          </a:p>
        </p:txBody>
      </p:sp>
    </p:spTree>
    <p:extLst>
      <p:ext uri="{BB962C8B-B14F-4D97-AF65-F5344CB8AC3E}">
        <p14:creationId xmlns:p14="http://schemas.microsoft.com/office/powerpoint/2010/main" val="67866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992129"/>
            <a:ext cx="9406502"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11-16</a:t>
            </a:r>
            <a:r>
              <a:rPr lang="zh-CN" altLang="zh-CN" dirty="0"/>
              <a:t>】小程序界面</a:t>
            </a:r>
            <a:r>
              <a:rPr lang="en-US" altLang="zh-CN" dirty="0"/>
              <a:t>API</a:t>
            </a:r>
            <a:r>
              <a:rPr lang="zh-CN" altLang="zh-CN" dirty="0"/>
              <a:t>绘制</a:t>
            </a:r>
            <a:r>
              <a:rPr lang="zh-CN" altLang="en-US" dirty="0"/>
              <a:t>文本</a:t>
            </a:r>
            <a:r>
              <a:rPr lang="zh-CN" altLang="zh-CN" dirty="0"/>
              <a:t>的综合应用</a:t>
            </a:r>
          </a:p>
        </p:txBody>
      </p:sp>
      <p:sp>
        <p:nvSpPr>
          <p:cNvPr id="5" name="矩形 4"/>
          <p:cNvSpPr/>
          <p:nvPr/>
        </p:nvSpPr>
        <p:spPr>
          <a:xfrm flipV="1">
            <a:off x="1570182" y="196846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40101" y="206742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绘制文本</a:t>
            </a:r>
            <a:endParaRPr lang="en-US" altLang="zh-CN" sz="2800" b="1" dirty="0">
              <a:solidFill>
                <a:schemeClr val="accent3">
                  <a:lumMod val="75000"/>
                </a:schemeClr>
              </a:solidFill>
            </a:endParaRPr>
          </a:p>
        </p:txBody>
      </p:sp>
      <p:sp>
        <p:nvSpPr>
          <p:cNvPr id="7" name="矩形 6"/>
          <p:cNvSpPr/>
          <p:nvPr/>
        </p:nvSpPr>
        <p:spPr>
          <a:xfrm>
            <a:off x="1523852" y="196464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456" y="1234048"/>
            <a:ext cx="2913249" cy="51870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2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992129"/>
            <a:ext cx="9406502"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绘制原图</a:t>
            </a:r>
            <a:endParaRPr lang="en-US" altLang="zh-CN" b="1" dirty="0"/>
          </a:p>
          <a:p>
            <a:pPr>
              <a:lnSpc>
                <a:spcPct val="150000"/>
              </a:lnSpc>
            </a:pPr>
            <a:r>
              <a:rPr lang="zh-CN" altLang="zh-CN" dirty="0"/>
              <a:t>小程序使用</a:t>
            </a:r>
            <a:r>
              <a:rPr lang="en-US" altLang="zh-CN" dirty="0" err="1"/>
              <a:t>drawImage</a:t>
            </a:r>
            <a:r>
              <a:rPr lang="en-US" altLang="zh-CN" dirty="0"/>
              <a:t>()</a:t>
            </a:r>
            <a:r>
              <a:rPr lang="zh-CN" altLang="zh-CN" dirty="0"/>
              <a:t>方法绘制图片，语法如下：</a:t>
            </a:r>
            <a:endParaRPr lang="en-US" altLang="zh-CN" dirty="0"/>
          </a:p>
          <a:p>
            <a:pPr>
              <a:lnSpc>
                <a:spcPct val="150000"/>
              </a:lnSpc>
            </a:pPr>
            <a:endParaRPr lang="en-US" altLang="zh-CN" dirty="0"/>
          </a:p>
          <a:p>
            <a:pPr>
              <a:lnSpc>
                <a:spcPct val="150000"/>
              </a:lnSpc>
            </a:pPr>
            <a:endParaRPr lang="zh-CN" altLang="zh-CN" dirty="0"/>
          </a:p>
          <a:p>
            <a:pPr>
              <a:lnSpc>
                <a:spcPct val="150000"/>
              </a:lnSpc>
            </a:pPr>
            <a:r>
              <a:rPr lang="zh-CN" altLang="zh-CN" dirty="0"/>
              <a:t>其中</a:t>
            </a:r>
            <a:r>
              <a:rPr lang="en-US" altLang="zh-CN" dirty="0" err="1"/>
              <a:t>src</a:t>
            </a:r>
            <a:r>
              <a:rPr lang="zh-CN" altLang="zh-CN" dirty="0"/>
              <a:t>是</a:t>
            </a:r>
            <a:r>
              <a:rPr lang="en-US" altLang="zh-CN" dirty="0"/>
              <a:t>String</a:t>
            </a:r>
            <a:r>
              <a:rPr lang="zh-CN" altLang="zh-CN" dirty="0"/>
              <a:t>类型的参数，表示图片资源的路径；</a:t>
            </a:r>
            <a:r>
              <a:rPr lang="en-US" altLang="zh-CN" dirty="0"/>
              <a:t>dx</a:t>
            </a:r>
            <a:r>
              <a:rPr lang="zh-CN" altLang="zh-CN" dirty="0"/>
              <a:t>和</a:t>
            </a:r>
            <a:r>
              <a:rPr lang="en-US" altLang="zh-CN" dirty="0" err="1"/>
              <a:t>dy</a:t>
            </a:r>
            <a:r>
              <a:rPr lang="zh-CN" altLang="zh-CN" dirty="0"/>
              <a:t>均为</a:t>
            </a:r>
            <a:r>
              <a:rPr lang="en-US" altLang="zh-CN" dirty="0"/>
              <a:t>Number</a:t>
            </a:r>
            <a:r>
              <a:rPr lang="zh-CN" altLang="zh-CN" dirty="0"/>
              <a:t>类型，指的是所绘制的图片左上角在画布的</a:t>
            </a:r>
            <a:r>
              <a:rPr lang="en-US" altLang="zh-CN" dirty="0"/>
              <a:t>(</a:t>
            </a:r>
            <a:r>
              <a:rPr lang="en-US" altLang="zh-CN" dirty="0" err="1"/>
              <a:t>dx,dy</a:t>
            </a:r>
            <a:r>
              <a:rPr lang="en-US" altLang="zh-CN" dirty="0"/>
              <a:t>)</a:t>
            </a:r>
            <a:r>
              <a:rPr lang="zh-CN" altLang="zh-CN" dirty="0"/>
              <a:t>坐标上。</a:t>
            </a:r>
          </a:p>
        </p:txBody>
      </p:sp>
      <p:sp>
        <p:nvSpPr>
          <p:cNvPr id="5" name="矩形 4"/>
          <p:cNvSpPr/>
          <p:nvPr/>
        </p:nvSpPr>
        <p:spPr>
          <a:xfrm flipV="1">
            <a:off x="1570182" y="196846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40101" y="206742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绘制图片</a:t>
            </a:r>
            <a:endParaRPr lang="en-US" altLang="zh-CN" sz="2800" b="1" dirty="0">
              <a:solidFill>
                <a:schemeClr val="accent3">
                  <a:lumMod val="75000"/>
                </a:schemeClr>
              </a:solidFill>
            </a:endParaRPr>
          </a:p>
        </p:txBody>
      </p:sp>
      <p:sp>
        <p:nvSpPr>
          <p:cNvPr id="7" name="矩形 6"/>
          <p:cNvSpPr/>
          <p:nvPr/>
        </p:nvSpPr>
        <p:spPr>
          <a:xfrm>
            <a:off x="1523852" y="196464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sp>
        <p:nvSpPr>
          <p:cNvPr id="8" name="文本框 7"/>
          <p:cNvSpPr txBox="1"/>
          <p:nvPr/>
        </p:nvSpPr>
        <p:spPr>
          <a:xfrm>
            <a:off x="1458399" y="391683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ctx.drawImage(src, dx, dy);</a:t>
            </a:r>
            <a:endParaRPr lang="zh-CN" altLang="zh-CN" dirty="0"/>
          </a:p>
        </p:txBody>
      </p:sp>
    </p:spTree>
    <p:extLst>
      <p:ext uri="{BB962C8B-B14F-4D97-AF65-F5344CB8AC3E}">
        <p14:creationId xmlns:p14="http://schemas.microsoft.com/office/powerpoint/2010/main" val="174870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992129"/>
            <a:ext cx="9406502"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缩放图片</a:t>
            </a:r>
            <a:endParaRPr lang="en-US" altLang="zh-CN" b="1" dirty="0"/>
          </a:p>
          <a:p>
            <a:pPr>
              <a:lnSpc>
                <a:spcPct val="150000"/>
              </a:lnSpc>
            </a:pPr>
            <a:r>
              <a:rPr lang="zh-CN" altLang="zh-CN" dirty="0"/>
              <a:t>图片的大小可以在绘制时进行缩放。语法如下：</a:t>
            </a:r>
          </a:p>
          <a:p>
            <a:pPr>
              <a:lnSpc>
                <a:spcPct val="150000"/>
              </a:lnSpc>
            </a:pPr>
            <a:endParaRPr lang="en-US" altLang="zh-CN" dirty="0"/>
          </a:p>
          <a:p>
            <a:pPr>
              <a:lnSpc>
                <a:spcPct val="150000"/>
              </a:lnSpc>
            </a:pPr>
            <a:endParaRPr lang="en-US" altLang="zh-CN" dirty="0"/>
          </a:p>
          <a:p>
            <a:pPr>
              <a:lnSpc>
                <a:spcPct val="150000"/>
              </a:lnSpc>
            </a:pPr>
            <a:r>
              <a:rPr lang="zh-CN" altLang="zh-CN" dirty="0"/>
              <a:t>该方法比普通绘制图片方法多出两个</a:t>
            </a:r>
            <a:r>
              <a:rPr lang="en-US" altLang="zh-CN" dirty="0"/>
              <a:t>Number</a:t>
            </a:r>
            <a:r>
              <a:rPr lang="zh-CN" altLang="zh-CN" dirty="0"/>
              <a:t>类型参数</a:t>
            </a:r>
            <a:r>
              <a:rPr lang="en-US" altLang="zh-CN" dirty="0" err="1"/>
              <a:t>dWidth</a:t>
            </a:r>
            <a:r>
              <a:rPr lang="zh-CN" altLang="zh-CN" dirty="0"/>
              <a:t>和</a:t>
            </a:r>
            <a:r>
              <a:rPr lang="en-US" altLang="zh-CN" dirty="0" err="1"/>
              <a:t>dHeight</a:t>
            </a:r>
            <a:r>
              <a:rPr lang="zh-CN" altLang="zh-CN" dirty="0"/>
              <a:t>，分别用于规定图片缩放后的宽度和高度。</a:t>
            </a:r>
          </a:p>
        </p:txBody>
      </p:sp>
      <p:sp>
        <p:nvSpPr>
          <p:cNvPr id="5" name="矩形 4"/>
          <p:cNvSpPr/>
          <p:nvPr/>
        </p:nvSpPr>
        <p:spPr>
          <a:xfrm flipV="1">
            <a:off x="1570182" y="196846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40101" y="206742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绘制图片</a:t>
            </a:r>
            <a:endParaRPr lang="en-US" altLang="zh-CN" sz="2800" b="1" dirty="0">
              <a:solidFill>
                <a:schemeClr val="accent3">
                  <a:lumMod val="75000"/>
                </a:schemeClr>
              </a:solidFill>
            </a:endParaRPr>
          </a:p>
        </p:txBody>
      </p:sp>
      <p:sp>
        <p:nvSpPr>
          <p:cNvPr id="7" name="矩形 6"/>
          <p:cNvSpPr/>
          <p:nvPr/>
        </p:nvSpPr>
        <p:spPr>
          <a:xfrm>
            <a:off x="1523852" y="196464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sp>
        <p:nvSpPr>
          <p:cNvPr id="8" name="文本框 7"/>
          <p:cNvSpPr txBox="1"/>
          <p:nvPr/>
        </p:nvSpPr>
        <p:spPr>
          <a:xfrm>
            <a:off x="1458399" y="391683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ctx.drawImage(src, dx, dy, dWidth, dHeight)</a:t>
            </a:r>
            <a:endParaRPr lang="zh-CN" altLang="zh-CN" dirty="0"/>
          </a:p>
        </p:txBody>
      </p:sp>
    </p:spTree>
    <p:extLst>
      <p:ext uri="{BB962C8B-B14F-4D97-AF65-F5344CB8AC3E}">
        <p14:creationId xmlns:p14="http://schemas.microsoft.com/office/powerpoint/2010/main" val="37631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181304"/>
            <a:ext cx="9406502"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图片切割</a:t>
            </a:r>
            <a:endParaRPr lang="en-US" altLang="zh-CN" b="1" dirty="0"/>
          </a:p>
          <a:p>
            <a:pPr>
              <a:lnSpc>
                <a:spcPct val="150000"/>
              </a:lnSpc>
            </a:pPr>
            <a:r>
              <a:rPr lang="zh-CN" altLang="zh-CN" dirty="0"/>
              <a:t>绘制图片时可以根据实际需要对原图进行切割，只显示指定的区域内容。语法结构如下：</a:t>
            </a:r>
          </a:p>
          <a:p>
            <a:pPr>
              <a:lnSpc>
                <a:spcPct val="150000"/>
              </a:lnSpc>
            </a:pPr>
            <a:endParaRPr lang="zh-CN" altLang="zh-CN" dirty="0"/>
          </a:p>
          <a:p>
            <a:pPr>
              <a:lnSpc>
                <a:spcPct val="150000"/>
              </a:lnSpc>
            </a:pPr>
            <a:endParaRPr lang="en-US" altLang="zh-CN" dirty="0"/>
          </a:p>
          <a:p>
            <a:pPr>
              <a:lnSpc>
                <a:spcPct val="150000"/>
              </a:lnSpc>
            </a:pPr>
            <a:r>
              <a:rPr lang="zh-CN" altLang="zh-CN" dirty="0"/>
              <a:t>该方法有</a:t>
            </a:r>
            <a:r>
              <a:rPr lang="en-US" altLang="zh-CN" dirty="0"/>
              <a:t>9</a:t>
            </a:r>
            <a:r>
              <a:rPr lang="zh-CN" altLang="zh-CN" dirty="0"/>
              <a:t>个参数，解释如下：</a:t>
            </a:r>
          </a:p>
          <a:p>
            <a:pPr marL="285750" lvl="0" indent="-285750">
              <a:lnSpc>
                <a:spcPct val="150000"/>
              </a:lnSpc>
              <a:buFont typeface="Arial" panose="020B0604020202020204" pitchFamily="34" charset="0"/>
              <a:buChar char="•"/>
            </a:pPr>
            <a:r>
              <a:rPr lang="en-US" altLang="zh-CN" dirty="0" err="1"/>
              <a:t>src</a:t>
            </a:r>
            <a:r>
              <a:rPr lang="zh-CN" altLang="zh-CN" dirty="0"/>
              <a:t>是图片资源的路径地址；</a:t>
            </a:r>
          </a:p>
          <a:p>
            <a:pPr marL="285750" lvl="0" indent="-285750">
              <a:lnSpc>
                <a:spcPct val="150000"/>
              </a:lnSpc>
              <a:buFont typeface="Arial" panose="020B0604020202020204" pitchFamily="34" charset="0"/>
              <a:buChar char="•"/>
            </a:pPr>
            <a:r>
              <a:rPr lang="en-US" altLang="zh-CN" dirty="0" err="1"/>
              <a:t>sx</a:t>
            </a:r>
            <a:r>
              <a:rPr lang="zh-CN" altLang="zh-CN" dirty="0"/>
              <a:t>和</a:t>
            </a:r>
            <a:r>
              <a:rPr lang="en-US" altLang="zh-CN" dirty="0" err="1"/>
              <a:t>sy</a:t>
            </a:r>
            <a:r>
              <a:rPr lang="zh-CN" altLang="zh-CN" dirty="0"/>
              <a:t>表示将从原图片的</a:t>
            </a:r>
            <a:r>
              <a:rPr lang="en-US" altLang="zh-CN" dirty="0"/>
              <a:t>(</a:t>
            </a:r>
            <a:r>
              <a:rPr lang="en-US" altLang="zh-CN" dirty="0" err="1"/>
              <a:t>sx,sy</a:t>
            </a:r>
            <a:r>
              <a:rPr lang="en-US" altLang="zh-CN" dirty="0"/>
              <a:t>)</a:t>
            </a:r>
            <a:r>
              <a:rPr lang="zh-CN" altLang="zh-CN" dirty="0"/>
              <a:t>坐标位置进行切割截图；</a:t>
            </a:r>
          </a:p>
          <a:p>
            <a:pPr marL="285750" lvl="0" indent="-285750">
              <a:lnSpc>
                <a:spcPct val="150000"/>
              </a:lnSpc>
              <a:buFont typeface="Arial" panose="020B0604020202020204" pitchFamily="34" charset="0"/>
              <a:buChar char="•"/>
            </a:pPr>
            <a:r>
              <a:rPr lang="zh-CN" altLang="zh-CN" dirty="0"/>
              <a:t>截图的矩形宽度为</a:t>
            </a:r>
            <a:r>
              <a:rPr lang="en-US" altLang="zh-CN" dirty="0" err="1"/>
              <a:t>sWidth</a:t>
            </a:r>
            <a:r>
              <a:rPr lang="zh-CN" altLang="zh-CN" dirty="0"/>
              <a:t>，高度为</a:t>
            </a:r>
            <a:r>
              <a:rPr lang="en-US" altLang="zh-CN" dirty="0" err="1"/>
              <a:t>sHeight</a:t>
            </a:r>
            <a:r>
              <a:rPr lang="zh-CN" altLang="zh-CN" dirty="0"/>
              <a:t>。</a:t>
            </a:r>
          </a:p>
          <a:p>
            <a:pPr marL="285750" lvl="0" indent="-285750">
              <a:lnSpc>
                <a:spcPct val="150000"/>
              </a:lnSpc>
              <a:buFont typeface="Arial" panose="020B0604020202020204" pitchFamily="34" charset="0"/>
              <a:buChar char="•"/>
            </a:pPr>
            <a:r>
              <a:rPr lang="en-US" altLang="zh-CN" dirty="0"/>
              <a:t>dx</a:t>
            </a:r>
            <a:r>
              <a:rPr lang="zh-CN" altLang="zh-CN" dirty="0"/>
              <a:t>和</a:t>
            </a:r>
            <a:r>
              <a:rPr lang="en-US" altLang="zh-CN" dirty="0" err="1"/>
              <a:t>dy</a:t>
            </a:r>
            <a:r>
              <a:rPr lang="zh-CN" altLang="zh-CN" dirty="0"/>
              <a:t>表示切割后的图片将显示在画布的（</a:t>
            </a:r>
            <a:r>
              <a:rPr lang="en-US" altLang="zh-CN" dirty="0"/>
              <a:t>dx</a:t>
            </a:r>
            <a:r>
              <a:rPr lang="zh-CN" altLang="zh-CN" dirty="0"/>
              <a:t>，</a:t>
            </a:r>
            <a:r>
              <a:rPr lang="en-US" altLang="zh-CN" dirty="0" err="1"/>
              <a:t>dy</a:t>
            </a:r>
            <a:r>
              <a:rPr lang="zh-CN" altLang="zh-CN" dirty="0"/>
              <a:t>）坐标位置上；</a:t>
            </a:r>
          </a:p>
          <a:p>
            <a:pPr marL="285750" lvl="0" indent="-285750">
              <a:lnSpc>
                <a:spcPct val="150000"/>
              </a:lnSpc>
              <a:buFont typeface="Arial" panose="020B0604020202020204" pitchFamily="34" charset="0"/>
              <a:buChar char="•"/>
            </a:pPr>
            <a:r>
              <a:rPr lang="zh-CN" altLang="zh-CN" dirty="0"/>
              <a:t>在画布上将截图的宽度缩放为</a:t>
            </a:r>
            <a:r>
              <a:rPr lang="en-US" altLang="zh-CN" dirty="0" err="1"/>
              <a:t>dWidth</a:t>
            </a:r>
            <a:r>
              <a:rPr lang="zh-CN" altLang="zh-CN" dirty="0"/>
              <a:t>、高度缩放为</a:t>
            </a:r>
            <a:r>
              <a:rPr lang="en-US" altLang="zh-CN" dirty="0" err="1"/>
              <a:t>dHeight</a:t>
            </a:r>
            <a:r>
              <a:rPr lang="zh-CN" altLang="zh-CN" dirty="0"/>
              <a:t>。</a:t>
            </a:r>
          </a:p>
        </p:txBody>
      </p:sp>
      <p:sp>
        <p:nvSpPr>
          <p:cNvPr id="5" name="矩形 4"/>
          <p:cNvSpPr/>
          <p:nvPr/>
        </p:nvSpPr>
        <p:spPr>
          <a:xfrm flipV="1">
            <a:off x="1566002" y="126776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366722"/>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绘制图片</a:t>
            </a:r>
            <a:endParaRPr lang="en-US" altLang="zh-CN" sz="2800" b="1" dirty="0">
              <a:solidFill>
                <a:schemeClr val="accent3">
                  <a:lumMod val="75000"/>
                </a:schemeClr>
              </a:solidFill>
            </a:endParaRPr>
          </a:p>
        </p:txBody>
      </p:sp>
      <p:sp>
        <p:nvSpPr>
          <p:cNvPr id="7" name="矩形 6"/>
          <p:cNvSpPr/>
          <p:nvPr/>
        </p:nvSpPr>
        <p:spPr>
          <a:xfrm>
            <a:off x="1519672" y="126394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sp>
        <p:nvSpPr>
          <p:cNvPr id="8" name="文本框 7"/>
          <p:cNvSpPr txBox="1"/>
          <p:nvPr/>
        </p:nvSpPr>
        <p:spPr>
          <a:xfrm>
            <a:off x="1519672" y="3156615"/>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ctx.drawImage(src, sx, sy, sWidth, sHeight, dx, dy, dWidth, dHeight)</a:t>
            </a:r>
            <a:endParaRPr lang="zh-CN" altLang="zh-CN" dirty="0"/>
          </a:p>
        </p:txBody>
      </p:sp>
    </p:spTree>
    <p:extLst>
      <p:ext uri="{BB962C8B-B14F-4D97-AF65-F5344CB8AC3E}">
        <p14:creationId xmlns:p14="http://schemas.microsoft.com/office/powerpoint/2010/main" val="362882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945776" y="3309873"/>
            <a:ext cx="5150224" cy="2446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【例</a:t>
            </a:r>
            <a:r>
              <a:rPr lang="en-US" altLang="zh-CN" dirty="0"/>
              <a:t>11-17</a:t>
            </a:r>
            <a:r>
              <a:rPr lang="zh-CN" altLang="zh-CN" dirty="0"/>
              <a:t>】小程序界面</a:t>
            </a:r>
            <a:r>
              <a:rPr lang="en-US" altLang="zh-CN" dirty="0"/>
              <a:t>API</a:t>
            </a:r>
            <a:r>
              <a:rPr lang="zh-CN" altLang="zh-CN" dirty="0"/>
              <a:t>绘制图片的综合应用</a:t>
            </a:r>
          </a:p>
          <a:p>
            <a:pPr>
              <a:lnSpc>
                <a:spcPct val="150000"/>
              </a:lnSpc>
            </a:pPr>
            <a:r>
              <a:rPr lang="zh-CN" altLang="zh-CN" dirty="0"/>
              <a:t>本示例将展示绘制图片的几种绘制方式，包括以下内容：</a:t>
            </a:r>
          </a:p>
          <a:p>
            <a:pPr marL="285750" lvl="0" indent="-285750">
              <a:lnSpc>
                <a:spcPct val="150000"/>
              </a:lnSpc>
              <a:buFont typeface="Arial" panose="020B0604020202020204" pitchFamily="34" charset="0"/>
              <a:buChar char="•"/>
            </a:pPr>
            <a:r>
              <a:rPr lang="zh-CN" altLang="zh-CN" dirty="0"/>
              <a:t>绘制原图；</a:t>
            </a:r>
          </a:p>
          <a:p>
            <a:pPr marL="285750" lvl="0" indent="-285750">
              <a:lnSpc>
                <a:spcPct val="150000"/>
              </a:lnSpc>
              <a:buFont typeface="Arial" panose="020B0604020202020204" pitchFamily="34" charset="0"/>
              <a:buChar char="•"/>
            </a:pPr>
            <a:r>
              <a:rPr lang="zh-CN" altLang="zh-CN" dirty="0"/>
              <a:t>缩放图片；</a:t>
            </a:r>
          </a:p>
          <a:p>
            <a:pPr marL="285750" lvl="0" indent="-285750">
              <a:lnSpc>
                <a:spcPct val="150000"/>
              </a:lnSpc>
              <a:buFont typeface="Arial" panose="020B0604020202020204" pitchFamily="34" charset="0"/>
              <a:buChar char="•"/>
            </a:pPr>
            <a:r>
              <a:rPr lang="zh-CN" altLang="zh-CN" dirty="0"/>
              <a:t>图片切割并缩放。</a:t>
            </a:r>
          </a:p>
        </p:txBody>
      </p:sp>
      <p:sp>
        <p:nvSpPr>
          <p:cNvPr id="5" name="矩形 4"/>
          <p:cNvSpPr/>
          <p:nvPr/>
        </p:nvSpPr>
        <p:spPr>
          <a:xfrm flipV="1">
            <a:off x="1727366" y="226284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97285" y="236180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绘制图片</a:t>
            </a:r>
            <a:endParaRPr lang="en-US" altLang="zh-CN" sz="2800" b="1" dirty="0">
              <a:solidFill>
                <a:schemeClr val="accent3">
                  <a:lumMod val="75000"/>
                </a:schemeClr>
              </a:solidFill>
            </a:endParaRPr>
          </a:p>
        </p:txBody>
      </p:sp>
      <p:sp>
        <p:nvSpPr>
          <p:cNvPr id="7" name="矩形 6"/>
          <p:cNvSpPr/>
          <p:nvPr/>
        </p:nvSpPr>
        <p:spPr>
          <a:xfrm>
            <a:off x="1681036" y="225902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pic>
        <p:nvPicPr>
          <p:cNvPr id="3" name="图片 2"/>
          <p:cNvPicPr>
            <a:picLocks noChangeAspect="1"/>
          </p:cNvPicPr>
          <p:nvPr/>
        </p:nvPicPr>
        <p:blipFill>
          <a:blip r:embed="rId2"/>
          <a:stretch>
            <a:fillRect/>
          </a:stretch>
        </p:blipFill>
        <p:spPr>
          <a:xfrm>
            <a:off x="6096000" y="2553188"/>
            <a:ext cx="5476190" cy="3542857"/>
          </a:xfrm>
          <a:prstGeom prst="rect">
            <a:avLst/>
          </a:prstGeom>
        </p:spPr>
      </p:pic>
    </p:spTree>
    <p:extLst>
      <p:ext uri="{BB962C8B-B14F-4D97-AF65-F5344CB8AC3E}">
        <p14:creationId xmlns:p14="http://schemas.microsoft.com/office/powerpoint/2010/main" val="2032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颜色透明度</a:t>
            </a:r>
            <a:endParaRPr lang="en-US" altLang="zh-CN" b="1" dirty="0"/>
          </a:p>
          <a:p>
            <a:pPr>
              <a:lnSpc>
                <a:spcPct val="150000"/>
              </a:lnSpc>
            </a:pPr>
            <a:r>
              <a:rPr lang="zh-CN" altLang="zh-CN" dirty="0"/>
              <a:t>小程序可以使用</a:t>
            </a:r>
            <a:r>
              <a:rPr lang="en-US" altLang="zh-CN" dirty="0" err="1"/>
              <a:t>setGlobalAlpha</a:t>
            </a:r>
            <a:r>
              <a:rPr lang="en-US" altLang="zh-CN" dirty="0"/>
              <a:t>()</a:t>
            </a:r>
            <a:r>
              <a:rPr lang="zh-CN" altLang="zh-CN" dirty="0"/>
              <a:t>生成半透明色作为画布上的图形轮廓或填充颜色。</a:t>
            </a:r>
          </a:p>
          <a:p>
            <a:pPr>
              <a:lnSpc>
                <a:spcPct val="150000"/>
              </a:lnSpc>
            </a:pPr>
            <a:r>
              <a:rPr lang="zh-CN" altLang="zh-CN" dirty="0"/>
              <a:t>其语法结构如下：</a:t>
            </a: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zh-CN" altLang="zh-CN" dirty="0"/>
          </a:p>
          <a:p>
            <a:pPr>
              <a:lnSpc>
                <a:spcPct val="150000"/>
              </a:lnSpc>
            </a:pPr>
            <a:endParaRPr lang="zh-CN" altLang="zh-CN" dirty="0"/>
          </a:p>
          <a:p>
            <a:pPr>
              <a:lnSpc>
                <a:spcPct val="150000"/>
              </a:lnSpc>
            </a:pPr>
            <a:r>
              <a:rPr lang="zh-CN" altLang="zh-CN" dirty="0"/>
              <a:t>画布中指定的图形会被</a:t>
            </a:r>
            <a:r>
              <a:rPr lang="en-US" altLang="zh-CN" dirty="0"/>
              <a:t>alpha</a:t>
            </a:r>
            <a:r>
              <a:rPr lang="zh-CN" altLang="zh-CN" dirty="0"/>
              <a:t>的属性值影响透明度，有效值范围是从</a:t>
            </a:r>
            <a:r>
              <a:rPr lang="en-US" altLang="zh-CN" dirty="0"/>
              <a:t>0.0</a:t>
            </a:r>
            <a:r>
              <a:rPr lang="zh-CN" altLang="zh-CN" dirty="0"/>
              <a:t>到</a:t>
            </a:r>
            <a:r>
              <a:rPr lang="en-US" altLang="zh-CN" dirty="0"/>
              <a:t>1.0</a:t>
            </a:r>
            <a:r>
              <a:rPr lang="zh-CN" altLang="zh-CN" dirty="0"/>
              <a:t>。其中</a:t>
            </a:r>
            <a:r>
              <a:rPr lang="en-US" altLang="zh-CN" dirty="0"/>
              <a:t>0.0</a:t>
            </a:r>
            <a:r>
              <a:rPr lang="zh-CN" altLang="zh-CN" dirty="0"/>
              <a:t>表示完全透明，</a:t>
            </a:r>
            <a:r>
              <a:rPr lang="en-US" altLang="zh-CN" dirty="0"/>
              <a:t>1.0</a:t>
            </a:r>
            <a:r>
              <a:rPr lang="zh-CN" altLang="zh-CN" dirty="0"/>
              <a:t>表示完全不透明。</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89095"/>
            <a:ext cx="8789214" cy="128990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dirty="0" err="1">
                <a:solidFill>
                  <a:schemeClr val="tx1"/>
                </a:solidFill>
              </a:rPr>
              <a:t>ctx.setGlobalAlpha</a:t>
            </a:r>
            <a:r>
              <a:rPr lang="en-US" altLang="zh-CN" dirty="0">
                <a:solidFill>
                  <a:schemeClr val="tx1"/>
                </a:solidFill>
              </a:rPr>
              <a:t>(alpha)</a:t>
            </a:r>
            <a:endParaRPr lang="zh-CN" altLang="zh-CN" dirty="0">
              <a:solidFill>
                <a:schemeClr val="tx1"/>
              </a:solidFill>
            </a:endParaRPr>
          </a:p>
          <a:p>
            <a:pPr defTabSz="914400">
              <a:lnSpc>
                <a:spcPct val="150000"/>
              </a:lnSpc>
            </a:pPr>
            <a:r>
              <a:rPr lang="zh-CN" altLang="zh-CN" dirty="0">
                <a:solidFill>
                  <a:schemeClr val="tx1"/>
                </a:solidFill>
              </a:rPr>
              <a:t>或</a:t>
            </a:r>
          </a:p>
          <a:p>
            <a:pPr defTabSz="914400">
              <a:lnSpc>
                <a:spcPct val="150000"/>
              </a:lnSpc>
            </a:pPr>
            <a:r>
              <a:rPr lang="en-US" altLang="zh-CN" dirty="0" err="1">
                <a:solidFill>
                  <a:schemeClr val="tx1"/>
                </a:solidFill>
              </a:rPr>
              <a:t>ctx.globalAlpha</a:t>
            </a:r>
            <a:r>
              <a:rPr lang="en-US" altLang="zh-CN" dirty="0">
                <a:solidFill>
                  <a:schemeClr val="tx1"/>
                </a:solidFill>
              </a:rPr>
              <a:t> = alpha // </a:t>
            </a:r>
            <a:r>
              <a:rPr lang="zh-CN" altLang="zh-CN" dirty="0">
                <a:solidFill>
                  <a:schemeClr val="tx1"/>
                </a:solidFill>
              </a:rPr>
              <a:t>基础库</a:t>
            </a:r>
            <a:r>
              <a:rPr lang="en-US" altLang="zh-CN" dirty="0">
                <a:solidFill>
                  <a:schemeClr val="tx1"/>
                </a:solidFill>
              </a:rPr>
              <a:t> 1.9.90 </a:t>
            </a:r>
            <a:r>
              <a:rPr lang="zh-CN" altLang="zh-CN" dirty="0">
                <a:solidFill>
                  <a:schemeClr val="tx1"/>
                </a:solidFill>
              </a:rPr>
              <a:t>起支持</a:t>
            </a:r>
          </a:p>
        </p:txBody>
      </p:sp>
    </p:spTree>
    <p:extLst>
      <p:ext uri="{BB962C8B-B14F-4D97-AF65-F5344CB8AC3E}">
        <p14:creationId xmlns:p14="http://schemas.microsoft.com/office/powerpoint/2010/main" val="29839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3263311"/>
            <a:ext cx="9406502" cy="2446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颜色透明度</a:t>
            </a:r>
            <a:endParaRPr lang="en-US" altLang="zh-CN" b="1" dirty="0"/>
          </a:p>
          <a:p>
            <a:pPr>
              <a:lnSpc>
                <a:spcPct val="150000"/>
              </a:lnSpc>
            </a:pPr>
            <a:r>
              <a:rPr lang="zh-CN" altLang="zh-CN" dirty="0"/>
              <a:t>例如，设置透明度为</a:t>
            </a:r>
            <a:r>
              <a:rPr lang="en-US" altLang="zh-CN" dirty="0"/>
              <a:t>0.5</a:t>
            </a:r>
            <a:r>
              <a:rPr lang="zh-CN" altLang="zh-CN" dirty="0"/>
              <a:t>（半透明）写法如下：</a:t>
            </a:r>
          </a:p>
          <a:p>
            <a:pPr>
              <a:lnSpc>
                <a:spcPct val="150000"/>
              </a:lnSpc>
            </a:pPr>
            <a:endParaRPr lang="en-US" altLang="zh-CN" dirty="0"/>
          </a:p>
          <a:p>
            <a:pPr>
              <a:lnSpc>
                <a:spcPct val="150000"/>
              </a:lnSpc>
            </a:pPr>
            <a:endParaRPr lang="en-US" altLang="zh-CN" dirty="0"/>
          </a:p>
          <a:p>
            <a:pPr>
              <a:lnSpc>
                <a:spcPct val="150000"/>
              </a:lnSpc>
            </a:pPr>
            <a:endParaRPr lang="zh-CN" altLang="zh-CN" dirty="0"/>
          </a:p>
          <a:p>
            <a:r>
              <a:rPr lang="en-US" altLang="zh-CN" dirty="0" err="1"/>
              <a:t>globalAlpha</a:t>
            </a:r>
            <a:r>
              <a:rPr lang="zh-CN" altLang="zh-CN" dirty="0"/>
              <a:t>适合批量设置图形颜色。</a:t>
            </a:r>
          </a:p>
        </p:txBody>
      </p:sp>
      <p:sp>
        <p:nvSpPr>
          <p:cNvPr id="5" name="矩形 4"/>
          <p:cNvSpPr/>
          <p:nvPr/>
        </p:nvSpPr>
        <p:spPr>
          <a:xfrm flipV="1">
            <a:off x="1566002" y="2349770"/>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2448729"/>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2345951"/>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345318"/>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ctx.setGlobalAlpha(0.5)</a:t>
            </a:r>
            <a:endParaRPr lang="zh-CN" altLang="zh-CN" dirty="0">
              <a:solidFill>
                <a:schemeClr val="tx1"/>
              </a:solidFill>
            </a:endParaRPr>
          </a:p>
        </p:txBody>
      </p:sp>
    </p:spTree>
    <p:extLst>
      <p:ext uri="{BB962C8B-B14F-4D97-AF65-F5344CB8AC3E}">
        <p14:creationId xmlns:p14="http://schemas.microsoft.com/office/powerpoint/2010/main" val="5545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86151"/>
            <a:ext cx="100534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【例</a:t>
            </a:r>
            <a:r>
              <a:rPr lang="en-US" altLang="zh-CN" sz="2000" dirty="0"/>
              <a:t>11-2</a:t>
            </a:r>
            <a:r>
              <a:rPr lang="zh-CN" altLang="zh-CN" sz="2000" dirty="0"/>
              <a:t>】小程序界面</a:t>
            </a:r>
            <a:r>
              <a:rPr lang="en-US" altLang="zh-CN" sz="2000" dirty="0"/>
              <a:t>API</a:t>
            </a:r>
            <a:r>
              <a:rPr lang="zh-CN" altLang="en-US" sz="2000" dirty="0"/>
              <a:t>加载</a:t>
            </a:r>
            <a:r>
              <a:rPr lang="zh-CN" altLang="zh-CN" sz="2000" dirty="0"/>
              <a:t>提示框的简单应用</a:t>
            </a:r>
          </a:p>
        </p:txBody>
      </p:sp>
      <p:sp>
        <p:nvSpPr>
          <p:cNvPr id="5" name="矩形 4"/>
          <p:cNvSpPr/>
          <p:nvPr/>
        </p:nvSpPr>
        <p:spPr>
          <a:xfrm>
            <a:off x="1838651" y="1456619"/>
            <a:ext cx="1980029" cy="652486"/>
          </a:xfrm>
          <a:prstGeom prst="rect">
            <a:avLst/>
          </a:prstGeom>
        </p:spPr>
        <p:txBody>
          <a:bodyPr wrap="none">
            <a:spAutoFit/>
          </a:bodyPr>
          <a:lstStyle/>
          <a:p>
            <a:pPr lvl="0">
              <a:lnSpc>
                <a:spcPct val="130000"/>
              </a:lnSpc>
            </a:pPr>
            <a:r>
              <a:rPr lang="zh-CN" altLang="en-US" sz="2800" b="1" dirty="0">
                <a:solidFill>
                  <a:schemeClr val="accent1"/>
                </a:solidFill>
              </a:rPr>
              <a:t>加载提示框</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pic>
        <p:nvPicPr>
          <p:cNvPr id="7" name="图片 6"/>
          <p:cNvPicPr>
            <a:picLocks noChangeAspect="1"/>
          </p:cNvPicPr>
          <p:nvPr/>
        </p:nvPicPr>
        <p:blipFill>
          <a:blip r:embed="rId2"/>
          <a:stretch>
            <a:fillRect/>
          </a:stretch>
        </p:blipFill>
        <p:spPr>
          <a:xfrm>
            <a:off x="3460826" y="2663307"/>
            <a:ext cx="4780952" cy="3895238"/>
          </a:xfrm>
          <a:prstGeom prst="rect">
            <a:avLst/>
          </a:prstGeom>
        </p:spPr>
      </p:pic>
    </p:spTree>
    <p:extLst>
      <p:ext uri="{BB962C8B-B14F-4D97-AF65-F5344CB8AC3E}">
        <p14:creationId xmlns:p14="http://schemas.microsoft.com/office/powerpoint/2010/main" val="375708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3263310"/>
            <a:ext cx="3167389"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颜色透明度</a:t>
            </a:r>
            <a:endParaRPr lang="en-US" altLang="zh-CN" b="1" dirty="0"/>
          </a:p>
          <a:p>
            <a:pPr>
              <a:lnSpc>
                <a:spcPct val="150000"/>
              </a:lnSpc>
            </a:pPr>
            <a:r>
              <a:rPr lang="zh-CN" altLang="zh-CN" dirty="0"/>
              <a:t>【例</a:t>
            </a:r>
            <a:r>
              <a:rPr lang="en-US" altLang="zh-CN" dirty="0"/>
              <a:t>11-18</a:t>
            </a:r>
            <a:r>
              <a:rPr lang="zh-CN" altLang="zh-CN" dirty="0"/>
              <a:t>】小程序界面</a:t>
            </a:r>
            <a:r>
              <a:rPr lang="en-US" altLang="zh-CN" dirty="0"/>
              <a:t>API</a:t>
            </a:r>
            <a:r>
              <a:rPr lang="zh-CN" altLang="zh-CN" dirty="0"/>
              <a:t>颜色透明度的简单应用</a:t>
            </a:r>
          </a:p>
        </p:txBody>
      </p:sp>
      <p:sp>
        <p:nvSpPr>
          <p:cNvPr id="5" name="矩形 4"/>
          <p:cNvSpPr/>
          <p:nvPr/>
        </p:nvSpPr>
        <p:spPr>
          <a:xfrm flipV="1">
            <a:off x="1566002" y="2349770"/>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2448729"/>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2345951"/>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3" name="图片 2"/>
          <p:cNvPicPr>
            <a:picLocks noChangeAspect="1"/>
          </p:cNvPicPr>
          <p:nvPr/>
        </p:nvPicPr>
        <p:blipFill>
          <a:blip r:embed="rId2"/>
          <a:stretch>
            <a:fillRect/>
          </a:stretch>
        </p:blipFill>
        <p:spPr>
          <a:xfrm>
            <a:off x="5227316" y="1930136"/>
            <a:ext cx="6441688" cy="3959676"/>
          </a:xfrm>
          <a:prstGeom prst="rect">
            <a:avLst/>
          </a:prstGeom>
        </p:spPr>
      </p:pic>
    </p:spTree>
    <p:extLst>
      <p:ext uri="{BB962C8B-B14F-4D97-AF65-F5344CB8AC3E}">
        <p14:creationId xmlns:p14="http://schemas.microsoft.com/office/powerpoint/2010/main" val="19907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marL="342900" indent="-342900">
              <a:lnSpc>
                <a:spcPct val="150000"/>
              </a:lnSpc>
              <a:buAutoNum type="arabicParenBoth"/>
            </a:pPr>
            <a:r>
              <a:rPr lang="zh-CN" altLang="en-US" b="1" dirty="0"/>
              <a:t>设置线条宽度</a:t>
            </a:r>
            <a:endParaRPr lang="en-US" altLang="zh-CN" b="1" dirty="0"/>
          </a:p>
          <a:p>
            <a:pPr>
              <a:lnSpc>
                <a:spcPct val="150000"/>
              </a:lnSpc>
            </a:pPr>
            <a:r>
              <a:rPr lang="zh-CN" altLang="zh-CN" dirty="0"/>
              <a:t>小程序使用</a:t>
            </a:r>
            <a:r>
              <a:rPr lang="en-US" altLang="zh-CN" dirty="0" err="1"/>
              <a:t>setLineWidth</a:t>
            </a:r>
            <a:r>
              <a:rPr lang="en-US" altLang="zh-CN" dirty="0"/>
              <a:t>()</a:t>
            </a:r>
            <a:r>
              <a:rPr lang="zh-CN" altLang="zh-CN" dirty="0"/>
              <a:t>设置线条的宽度，其语法格式如下：</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zh-CN" dirty="0"/>
          </a:p>
          <a:p>
            <a:pPr>
              <a:lnSpc>
                <a:spcPct val="150000"/>
              </a:lnSpc>
            </a:pPr>
            <a:r>
              <a:rPr lang="zh-CN" altLang="zh-CN" dirty="0"/>
              <a:t>参数</a:t>
            </a:r>
            <a:r>
              <a:rPr lang="en-US" altLang="zh-CN" dirty="0" err="1"/>
              <a:t>lineWidth</a:t>
            </a:r>
            <a:r>
              <a:rPr lang="zh-CN" altLang="zh-CN" dirty="0"/>
              <a:t>是</a:t>
            </a:r>
            <a:r>
              <a:rPr lang="en-US" altLang="zh-CN" dirty="0"/>
              <a:t>Number</a:t>
            </a:r>
            <a:r>
              <a:rPr lang="zh-CN" altLang="zh-CN" dirty="0"/>
              <a:t>类型，默认单位为</a:t>
            </a:r>
            <a:r>
              <a:rPr lang="en-US" altLang="zh-CN" dirty="0" err="1"/>
              <a:t>px</a:t>
            </a:r>
            <a:r>
              <a:rPr lang="zh-CN" altLang="zh-CN" dirty="0"/>
              <a:t>。</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128990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dirty="0" err="1">
                <a:solidFill>
                  <a:schemeClr val="tx1"/>
                </a:solidFill>
              </a:rPr>
              <a:t>ctx.setLineWidth</a:t>
            </a:r>
            <a:r>
              <a:rPr lang="en-US" altLang="zh-CN" dirty="0">
                <a:solidFill>
                  <a:schemeClr val="tx1"/>
                </a:solidFill>
              </a:rPr>
              <a:t>(</a:t>
            </a:r>
            <a:r>
              <a:rPr lang="en-US" altLang="zh-CN" dirty="0" err="1">
                <a:solidFill>
                  <a:schemeClr val="tx1"/>
                </a:solidFill>
              </a:rPr>
              <a:t>lineWidth</a:t>
            </a:r>
            <a:r>
              <a:rPr lang="en-US" altLang="zh-CN" dirty="0">
                <a:solidFill>
                  <a:schemeClr val="tx1"/>
                </a:solidFill>
              </a:rPr>
              <a:t>)</a:t>
            </a:r>
            <a:endParaRPr lang="zh-CN" altLang="zh-CN" dirty="0">
              <a:solidFill>
                <a:schemeClr val="tx1"/>
              </a:solidFill>
            </a:endParaRPr>
          </a:p>
          <a:p>
            <a:pPr defTabSz="914400">
              <a:lnSpc>
                <a:spcPct val="150000"/>
              </a:lnSpc>
            </a:pPr>
            <a:r>
              <a:rPr lang="zh-CN" altLang="zh-CN" dirty="0">
                <a:solidFill>
                  <a:schemeClr val="tx1"/>
                </a:solidFill>
              </a:rPr>
              <a:t>或</a:t>
            </a:r>
          </a:p>
          <a:p>
            <a:pPr defTabSz="914400">
              <a:lnSpc>
                <a:spcPct val="150000"/>
              </a:lnSpc>
            </a:pPr>
            <a:r>
              <a:rPr lang="en-US" altLang="zh-CN" dirty="0" err="1">
                <a:solidFill>
                  <a:schemeClr val="tx1"/>
                </a:solidFill>
              </a:rPr>
              <a:t>ctx.lineWidth</a:t>
            </a:r>
            <a:r>
              <a:rPr lang="en-US" altLang="zh-CN" dirty="0">
                <a:solidFill>
                  <a:schemeClr val="tx1"/>
                </a:solidFill>
              </a:rPr>
              <a:t> = </a:t>
            </a:r>
            <a:r>
              <a:rPr lang="en-US" altLang="zh-CN" dirty="0" err="1">
                <a:solidFill>
                  <a:schemeClr val="tx1"/>
                </a:solidFill>
              </a:rPr>
              <a:t>lineWidth</a:t>
            </a:r>
            <a:r>
              <a:rPr lang="en-US" altLang="zh-CN" dirty="0">
                <a:solidFill>
                  <a:schemeClr val="tx1"/>
                </a:solidFill>
              </a:rPr>
              <a:t> // </a:t>
            </a:r>
            <a:r>
              <a:rPr lang="zh-CN" altLang="zh-CN" dirty="0">
                <a:solidFill>
                  <a:schemeClr val="tx1"/>
                </a:solidFill>
              </a:rPr>
              <a:t>基础库</a:t>
            </a:r>
            <a:r>
              <a:rPr lang="en-US" altLang="zh-CN" dirty="0">
                <a:solidFill>
                  <a:schemeClr val="tx1"/>
                </a:solidFill>
              </a:rPr>
              <a:t> 1.9.90 </a:t>
            </a:r>
            <a:r>
              <a:rPr lang="zh-CN" altLang="zh-CN" dirty="0">
                <a:solidFill>
                  <a:schemeClr val="tx1"/>
                </a:solidFill>
              </a:rPr>
              <a:t>起支持</a:t>
            </a:r>
          </a:p>
        </p:txBody>
      </p:sp>
    </p:spTree>
    <p:extLst>
      <p:ext uri="{BB962C8B-B14F-4D97-AF65-F5344CB8AC3E}">
        <p14:creationId xmlns:p14="http://schemas.microsoft.com/office/powerpoint/2010/main" val="391208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2446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marL="342900" indent="-342900">
              <a:lnSpc>
                <a:spcPct val="150000"/>
              </a:lnSpc>
              <a:buAutoNum type="arabicParenBoth"/>
            </a:pPr>
            <a:r>
              <a:rPr lang="zh-CN" altLang="en-US" b="1" dirty="0"/>
              <a:t>设置线条宽度</a:t>
            </a:r>
            <a:endParaRPr lang="en-US" altLang="zh-CN" b="1" dirty="0"/>
          </a:p>
          <a:p>
            <a:pPr>
              <a:lnSpc>
                <a:spcPct val="150000"/>
              </a:lnSpc>
            </a:pPr>
            <a:r>
              <a:rPr lang="zh-CN" altLang="en-US" dirty="0"/>
              <a:t>例如</a:t>
            </a:r>
            <a:r>
              <a:rPr lang="zh-CN" altLang="zh-CN" dirty="0"/>
              <a:t>：</a:t>
            </a:r>
          </a:p>
          <a:p>
            <a:pPr>
              <a:lnSpc>
                <a:spcPct val="150000"/>
              </a:lnSpc>
            </a:pPr>
            <a:endParaRPr lang="en-US" altLang="zh-CN" dirty="0"/>
          </a:p>
          <a:p>
            <a:pPr>
              <a:lnSpc>
                <a:spcPct val="150000"/>
              </a:lnSpc>
            </a:pPr>
            <a:endParaRPr lang="en-US" altLang="zh-CN" dirty="0"/>
          </a:p>
          <a:p>
            <a:r>
              <a:rPr lang="zh-CN" altLang="zh-CN" dirty="0"/>
              <a:t>上述代码表示设置线条宽度为</a:t>
            </a:r>
            <a:r>
              <a:rPr lang="en-US" altLang="zh-CN" dirty="0"/>
              <a:t>10</a:t>
            </a:r>
            <a:r>
              <a:rPr lang="zh-CN" altLang="zh-CN" dirty="0"/>
              <a:t>像素。</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ctx.setLineWidth(10)</a:t>
            </a:r>
            <a:endParaRPr lang="zh-CN" altLang="zh-CN" dirty="0">
              <a:solidFill>
                <a:schemeClr val="tx1"/>
              </a:solidFill>
            </a:endParaRPr>
          </a:p>
        </p:txBody>
      </p:sp>
    </p:spTree>
    <p:extLst>
      <p:ext uri="{BB962C8B-B14F-4D97-AF65-F5344CB8AC3E}">
        <p14:creationId xmlns:p14="http://schemas.microsoft.com/office/powerpoint/2010/main" val="1006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(2) </a:t>
            </a:r>
            <a:r>
              <a:rPr lang="zh-CN" altLang="en-US" b="1" dirty="0"/>
              <a:t>设置线条端点样式</a:t>
            </a:r>
            <a:endParaRPr lang="en-US" altLang="zh-CN" b="1" dirty="0"/>
          </a:p>
          <a:p>
            <a:pPr>
              <a:lnSpc>
                <a:spcPct val="150000"/>
              </a:lnSpc>
            </a:pPr>
            <a:r>
              <a:rPr lang="zh-CN" altLang="zh-CN" dirty="0"/>
              <a:t>小程序使用</a:t>
            </a:r>
            <a:r>
              <a:rPr lang="en-US" altLang="zh-CN" dirty="0" err="1"/>
              <a:t>setLineCap</a:t>
            </a:r>
            <a:r>
              <a:rPr lang="en-US" altLang="zh-CN" dirty="0"/>
              <a:t>()</a:t>
            </a:r>
            <a:r>
              <a:rPr lang="zh-CN" altLang="zh-CN" dirty="0"/>
              <a:t>设置线条端点样式，其语法格式如下：</a:t>
            </a:r>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 </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133882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dirty="0" err="1">
                <a:solidFill>
                  <a:schemeClr val="tx1"/>
                </a:solidFill>
              </a:rPr>
              <a:t>ctx.setLineCap</a:t>
            </a:r>
            <a:r>
              <a:rPr lang="en-US" altLang="zh-CN" dirty="0">
                <a:solidFill>
                  <a:schemeClr val="tx1"/>
                </a:solidFill>
              </a:rPr>
              <a:t>(</a:t>
            </a:r>
            <a:r>
              <a:rPr lang="en-US" altLang="zh-CN" dirty="0" err="1">
                <a:solidFill>
                  <a:schemeClr val="tx1"/>
                </a:solidFill>
              </a:rPr>
              <a:t>lineCap</a:t>
            </a:r>
            <a:r>
              <a:rPr lang="en-US" altLang="zh-CN" dirty="0">
                <a:solidFill>
                  <a:schemeClr val="tx1"/>
                </a:solidFill>
              </a:rPr>
              <a:t>)</a:t>
            </a:r>
            <a:endParaRPr lang="zh-CN" altLang="zh-CN" dirty="0">
              <a:solidFill>
                <a:schemeClr val="tx1"/>
              </a:solidFill>
            </a:endParaRPr>
          </a:p>
          <a:p>
            <a:pPr defTabSz="914400">
              <a:lnSpc>
                <a:spcPct val="150000"/>
              </a:lnSpc>
            </a:pPr>
            <a:r>
              <a:rPr lang="zh-CN" altLang="zh-CN" dirty="0">
                <a:solidFill>
                  <a:schemeClr val="tx1"/>
                </a:solidFill>
              </a:rPr>
              <a:t>或</a:t>
            </a:r>
          </a:p>
          <a:p>
            <a:pPr defTabSz="914400">
              <a:lnSpc>
                <a:spcPct val="150000"/>
              </a:lnSpc>
            </a:pPr>
            <a:r>
              <a:rPr lang="en-US" altLang="zh-CN" dirty="0" err="1">
                <a:solidFill>
                  <a:schemeClr val="tx1"/>
                </a:solidFill>
              </a:rPr>
              <a:t>ctx.lineCap</a:t>
            </a:r>
            <a:r>
              <a:rPr lang="en-US" altLang="zh-CN" dirty="0">
                <a:solidFill>
                  <a:schemeClr val="tx1"/>
                </a:solidFill>
              </a:rPr>
              <a:t> = </a:t>
            </a:r>
            <a:r>
              <a:rPr lang="en-US" altLang="zh-CN" dirty="0" err="1">
                <a:solidFill>
                  <a:schemeClr val="tx1"/>
                </a:solidFill>
              </a:rPr>
              <a:t>lineCap</a:t>
            </a:r>
            <a:r>
              <a:rPr lang="en-US" altLang="zh-CN" dirty="0">
                <a:solidFill>
                  <a:schemeClr val="tx1"/>
                </a:solidFill>
              </a:rPr>
              <a:t> // </a:t>
            </a:r>
            <a:r>
              <a:rPr lang="zh-CN" altLang="zh-CN" dirty="0">
                <a:solidFill>
                  <a:schemeClr val="tx1"/>
                </a:solidFill>
              </a:rPr>
              <a:t>基础库</a:t>
            </a:r>
            <a:r>
              <a:rPr lang="en-US" altLang="zh-CN" dirty="0">
                <a:solidFill>
                  <a:schemeClr val="tx1"/>
                </a:solidFill>
              </a:rPr>
              <a:t> 1.9.90 </a:t>
            </a:r>
            <a:r>
              <a:rPr lang="zh-CN" altLang="zh-CN" dirty="0">
                <a:solidFill>
                  <a:schemeClr val="tx1"/>
                </a:solidFill>
              </a:rPr>
              <a:t>起支持</a:t>
            </a:r>
          </a:p>
        </p:txBody>
      </p:sp>
    </p:spTree>
    <p:extLst>
      <p:ext uri="{BB962C8B-B14F-4D97-AF65-F5344CB8AC3E}">
        <p14:creationId xmlns:p14="http://schemas.microsoft.com/office/powerpoint/2010/main" val="232547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(2) </a:t>
            </a:r>
            <a:r>
              <a:rPr lang="zh-CN" altLang="en-US" b="1" dirty="0"/>
              <a:t>设置线条端点样式</a:t>
            </a:r>
            <a:endParaRPr lang="en-US" altLang="zh-CN" b="1" dirty="0"/>
          </a:p>
          <a:p>
            <a:pPr>
              <a:lnSpc>
                <a:spcPct val="150000"/>
              </a:lnSpc>
            </a:pPr>
            <a:r>
              <a:rPr lang="zh-CN" altLang="zh-CN" dirty="0"/>
              <a:t> 其中参数</a:t>
            </a:r>
            <a:r>
              <a:rPr lang="en-US" altLang="zh-CN" dirty="0" err="1"/>
              <a:t>lineCap</a:t>
            </a:r>
            <a:r>
              <a:rPr lang="zh-CN" altLang="zh-CN" dirty="0"/>
              <a:t>表示线段两边顶端的形状，有三种属性值解释如下：</a:t>
            </a:r>
          </a:p>
          <a:p>
            <a:pPr marL="285750" lvl="0" indent="-285750">
              <a:lnSpc>
                <a:spcPct val="150000"/>
              </a:lnSpc>
              <a:buFont typeface="Arial" panose="020B0604020202020204" pitchFamily="34" charset="0"/>
              <a:buChar char="•"/>
            </a:pPr>
            <a:r>
              <a:rPr lang="en-US" altLang="zh-CN" dirty="0"/>
              <a:t>butt</a:t>
            </a:r>
            <a:r>
              <a:rPr lang="zh-CN" altLang="zh-CN" dirty="0"/>
              <a:t>：线段的末端以方形结束，该属性值为默认值；</a:t>
            </a:r>
          </a:p>
          <a:p>
            <a:pPr marL="285750" lvl="0" indent="-285750">
              <a:lnSpc>
                <a:spcPct val="150000"/>
              </a:lnSpc>
              <a:buFont typeface="Arial" panose="020B0604020202020204" pitchFamily="34" charset="0"/>
              <a:buChar char="•"/>
            </a:pPr>
            <a:r>
              <a:rPr lang="en-US" altLang="zh-CN" dirty="0"/>
              <a:t>round</a:t>
            </a:r>
            <a:r>
              <a:rPr lang="zh-CN" altLang="zh-CN" dirty="0"/>
              <a:t>：线段的末端以半圆形凸起结束；</a:t>
            </a:r>
          </a:p>
          <a:p>
            <a:pPr marL="285750" lvl="0" indent="-285750">
              <a:lnSpc>
                <a:spcPct val="150000"/>
              </a:lnSpc>
              <a:buFont typeface="Arial" panose="020B0604020202020204" pitchFamily="34" charset="0"/>
              <a:buChar char="•"/>
            </a:pPr>
            <a:r>
              <a:rPr lang="en-US" altLang="zh-CN" dirty="0"/>
              <a:t>square</a:t>
            </a:r>
            <a:r>
              <a:rPr lang="zh-CN" altLang="zh-CN" dirty="0"/>
              <a:t>：线段的末端加了一个方形，该方形的宽度与线段同宽，高度为宽度的一半。</a:t>
            </a:r>
            <a:endParaRPr lang="en-US" altLang="zh-CN" dirty="0"/>
          </a:p>
          <a:p>
            <a:pPr>
              <a:lnSpc>
                <a:spcPct val="150000"/>
              </a:lnSpc>
            </a:pPr>
            <a:r>
              <a:rPr lang="zh-CN" altLang="zh-CN" dirty="0"/>
              <a:t>具体的显示效果如图所示。</a:t>
            </a:r>
          </a:p>
          <a:p>
            <a:pPr lvl="0">
              <a:lnSpc>
                <a:spcPct val="150000"/>
              </a:lnSpc>
            </a:pPr>
            <a:endParaRPr lang="zh-CN" altLang="zh-CN" dirty="0"/>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1026" name="Picture 2" descr="line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002" y="979628"/>
            <a:ext cx="4068510" cy="21795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11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(2) </a:t>
            </a:r>
            <a:r>
              <a:rPr lang="zh-CN" altLang="en-US" b="1" dirty="0"/>
              <a:t>设置线条端点样式</a:t>
            </a:r>
            <a:endParaRPr lang="en-US" altLang="zh-CN" b="1" dirty="0"/>
          </a:p>
          <a:p>
            <a:pPr>
              <a:lnSpc>
                <a:spcPct val="150000"/>
              </a:lnSpc>
            </a:pPr>
            <a:r>
              <a:rPr lang="zh-CN" altLang="en-US" dirty="0"/>
              <a:t>例如</a:t>
            </a:r>
            <a:r>
              <a:rPr lang="zh-CN" altLang="zh-CN" dirty="0"/>
              <a:t>：</a:t>
            </a:r>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上述代码表示设置线条端点为方形效果。</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ctx.setLineCap('square')</a:t>
            </a:r>
            <a:endParaRPr lang="zh-CN" altLang="zh-CN" dirty="0">
              <a:solidFill>
                <a:schemeClr val="tx1"/>
              </a:solidFill>
            </a:endParaRPr>
          </a:p>
        </p:txBody>
      </p:sp>
    </p:spTree>
    <p:extLst>
      <p:ext uri="{BB962C8B-B14F-4D97-AF65-F5344CB8AC3E}">
        <p14:creationId xmlns:p14="http://schemas.microsoft.com/office/powerpoint/2010/main" val="3553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(3) </a:t>
            </a:r>
            <a:r>
              <a:rPr lang="zh-CN" altLang="en-US" b="1" dirty="0"/>
              <a:t>设置线条交点样式</a:t>
            </a:r>
            <a:endParaRPr lang="en-US" altLang="zh-CN" b="1" dirty="0"/>
          </a:p>
          <a:p>
            <a:pPr>
              <a:lnSpc>
                <a:spcPct val="150000"/>
              </a:lnSpc>
            </a:pPr>
            <a:r>
              <a:rPr lang="zh-CN" altLang="zh-CN" dirty="0"/>
              <a:t>小程序使用</a:t>
            </a:r>
            <a:r>
              <a:rPr lang="en-US" altLang="zh-CN" dirty="0" err="1"/>
              <a:t>setLineJoin</a:t>
            </a:r>
            <a:r>
              <a:rPr lang="en-US" altLang="zh-CN" dirty="0"/>
              <a:t>()</a:t>
            </a:r>
            <a:r>
              <a:rPr lang="zh-CN" altLang="zh-CN" dirty="0"/>
              <a:t>设置线条端点样式，其语法格式如下：</a:t>
            </a:r>
          </a:p>
          <a:p>
            <a:pPr>
              <a:lnSpc>
                <a:spcPct val="150000"/>
              </a:lnSpc>
            </a:pPr>
            <a:r>
              <a:rPr lang="zh-CN" altLang="zh-CN" dirty="0"/>
              <a:t>：</a:t>
            </a:r>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 </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133882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dirty="0" err="1">
                <a:solidFill>
                  <a:schemeClr val="tx1"/>
                </a:solidFill>
              </a:rPr>
              <a:t>ctx.setLineJoin</a:t>
            </a:r>
            <a:r>
              <a:rPr lang="en-US" altLang="zh-CN" dirty="0">
                <a:solidFill>
                  <a:schemeClr val="tx1"/>
                </a:solidFill>
              </a:rPr>
              <a:t>(</a:t>
            </a:r>
            <a:r>
              <a:rPr lang="en-US" altLang="zh-CN" dirty="0" err="1">
                <a:solidFill>
                  <a:schemeClr val="tx1"/>
                </a:solidFill>
              </a:rPr>
              <a:t>lineJoin</a:t>
            </a:r>
            <a:r>
              <a:rPr lang="en-US" altLang="zh-CN" dirty="0">
                <a:solidFill>
                  <a:schemeClr val="tx1"/>
                </a:solidFill>
              </a:rPr>
              <a:t>)</a:t>
            </a:r>
            <a:endParaRPr lang="zh-CN" altLang="zh-CN" dirty="0">
              <a:solidFill>
                <a:schemeClr val="tx1"/>
              </a:solidFill>
            </a:endParaRPr>
          </a:p>
          <a:p>
            <a:pPr defTabSz="914400">
              <a:lnSpc>
                <a:spcPct val="150000"/>
              </a:lnSpc>
            </a:pPr>
            <a:r>
              <a:rPr lang="zh-CN" altLang="zh-CN" dirty="0">
                <a:solidFill>
                  <a:schemeClr val="tx1"/>
                </a:solidFill>
              </a:rPr>
              <a:t>或</a:t>
            </a:r>
          </a:p>
          <a:p>
            <a:pPr defTabSz="914400">
              <a:lnSpc>
                <a:spcPct val="150000"/>
              </a:lnSpc>
            </a:pPr>
            <a:r>
              <a:rPr lang="en-US" altLang="zh-CN" dirty="0" err="1">
                <a:solidFill>
                  <a:schemeClr val="tx1"/>
                </a:solidFill>
              </a:rPr>
              <a:t>ctx.lineJoin</a:t>
            </a:r>
            <a:r>
              <a:rPr lang="en-US" altLang="zh-CN" dirty="0">
                <a:solidFill>
                  <a:schemeClr val="tx1"/>
                </a:solidFill>
              </a:rPr>
              <a:t> = </a:t>
            </a:r>
            <a:r>
              <a:rPr lang="en-US" altLang="zh-CN" dirty="0" err="1">
                <a:solidFill>
                  <a:schemeClr val="tx1"/>
                </a:solidFill>
              </a:rPr>
              <a:t>lineJoin</a:t>
            </a:r>
            <a:r>
              <a:rPr lang="en-US" altLang="zh-CN" dirty="0">
                <a:solidFill>
                  <a:schemeClr val="tx1"/>
                </a:solidFill>
              </a:rPr>
              <a:t> // </a:t>
            </a:r>
            <a:r>
              <a:rPr lang="zh-CN" altLang="zh-CN" dirty="0">
                <a:solidFill>
                  <a:schemeClr val="tx1"/>
                </a:solidFill>
              </a:rPr>
              <a:t>基础库</a:t>
            </a:r>
            <a:r>
              <a:rPr lang="en-US" altLang="zh-CN" dirty="0">
                <a:solidFill>
                  <a:schemeClr val="tx1"/>
                </a:solidFill>
              </a:rPr>
              <a:t> 1.9.90 </a:t>
            </a:r>
            <a:r>
              <a:rPr lang="zh-CN" altLang="zh-CN" dirty="0">
                <a:solidFill>
                  <a:schemeClr val="tx1"/>
                </a:solidFill>
              </a:rPr>
              <a:t>起支持</a:t>
            </a:r>
          </a:p>
        </p:txBody>
      </p:sp>
    </p:spTree>
    <p:extLst>
      <p:ext uri="{BB962C8B-B14F-4D97-AF65-F5344CB8AC3E}">
        <p14:creationId xmlns:p14="http://schemas.microsoft.com/office/powerpoint/2010/main" val="21491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(3) </a:t>
            </a:r>
            <a:r>
              <a:rPr lang="zh-CN" altLang="en-US" b="1" dirty="0"/>
              <a:t>设置线条交点样式</a:t>
            </a:r>
            <a:endParaRPr lang="en-US" altLang="zh-CN" b="1" dirty="0"/>
          </a:p>
          <a:p>
            <a:pPr>
              <a:lnSpc>
                <a:spcPct val="150000"/>
              </a:lnSpc>
            </a:pPr>
            <a:r>
              <a:rPr lang="zh-CN" altLang="zh-CN" dirty="0"/>
              <a:t>其中参数</a:t>
            </a:r>
            <a:r>
              <a:rPr lang="en-US" altLang="zh-CN" dirty="0" err="1"/>
              <a:t>lineJoin</a:t>
            </a:r>
            <a:r>
              <a:rPr lang="zh-CN" altLang="zh-CN" dirty="0"/>
              <a:t>表示线段之间连接处的拐角样式，有三种属性解释如下：</a:t>
            </a:r>
          </a:p>
          <a:p>
            <a:pPr marL="285750" lvl="0" indent="-285750">
              <a:lnSpc>
                <a:spcPct val="150000"/>
              </a:lnSpc>
              <a:buFont typeface="Arial" panose="020B0604020202020204" pitchFamily="34" charset="0"/>
              <a:buChar char="•"/>
            </a:pPr>
            <a:r>
              <a:rPr lang="en-US" altLang="zh-CN" dirty="0"/>
              <a:t>miter</a:t>
            </a:r>
            <a:r>
              <a:rPr lang="zh-CN" altLang="zh-CN" dirty="0"/>
              <a:t>：线段连接处的拐角为尖角，该属性值为默认值；</a:t>
            </a:r>
          </a:p>
          <a:p>
            <a:pPr marL="285750" lvl="0" indent="-285750">
              <a:lnSpc>
                <a:spcPct val="150000"/>
              </a:lnSpc>
              <a:buFont typeface="Arial" panose="020B0604020202020204" pitchFamily="34" charset="0"/>
              <a:buChar char="•"/>
            </a:pPr>
            <a:r>
              <a:rPr lang="en-US" altLang="zh-CN" dirty="0"/>
              <a:t>round</a:t>
            </a:r>
            <a:r>
              <a:rPr lang="zh-CN" altLang="zh-CN" dirty="0"/>
              <a:t>：线段连接处的拐角为圆形；</a:t>
            </a:r>
          </a:p>
          <a:p>
            <a:pPr marL="285750" lvl="0" indent="-285750">
              <a:lnSpc>
                <a:spcPct val="150000"/>
              </a:lnSpc>
              <a:buFont typeface="Arial" panose="020B0604020202020204" pitchFamily="34" charset="0"/>
              <a:buChar char="•"/>
            </a:pPr>
            <a:r>
              <a:rPr lang="en-US" altLang="zh-CN" dirty="0"/>
              <a:t>bevel</a:t>
            </a:r>
            <a:r>
              <a:rPr lang="zh-CN" altLang="zh-CN" dirty="0"/>
              <a:t>：线段连接处的拐角为平角。</a:t>
            </a:r>
          </a:p>
          <a:p>
            <a:pPr>
              <a:lnSpc>
                <a:spcPct val="150000"/>
              </a:lnSpc>
            </a:pPr>
            <a:r>
              <a:rPr lang="zh-CN" altLang="zh-CN" dirty="0"/>
              <a:t>具体的显示效果如图所示。</a:t>
            </a:r>
            <a:endParaRPr lang="en-US" altLang="zh-CN" dirty="0"/>
          </a:p>
          <a:p>
            <a:pPr>
              <a:lnSpc>
                <a:spcPct val="150000"/>
              </a:lnSpc>
            </a:pPr>
            <a:endParaRPr lang="zh-CN" altLang="zh-CN" dirty="0"/>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2050" name="Picture 2" descr="line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110" y="1028778"/>
            <a:ext cx="4148971" cy="19161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8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(3) </a:t>
            </a:r>
            <a:r>
              <a:rPr lang="zh-CN" altLang="en-US" b="1" dirty="0"/>
              <a:t>设置线条交点样式</a:t>
            </a:r>
            <a:endParaRPr lang="en-US" altLang="zh-CN" b="1" dirty="0"/>
          </a:p>
          <a:p>
            <a:pPr>
              <a:lnSpc>
                <a:spcPct val="150000"/>
              </a:lnSpc>
            </a:pPr>
            <a:r>
              <a:rPr lang="zh-CN" altLang="en-US" dirty="0"/>
              <a:t>例如</a:t>
            </a:r>
            <a:r>
              <a:rPr lang="zh-CN" altLang="zh-CN" dirty="0"/>
              <a:t>：</a:t>
            </a:r>
          </a:p>
          <a:p>
            <a:pPr>
              <a:lnSpc>
                <a:spcPct val="150000"/>
              </a:lnSpc>
            </a:pPr>
            <a:r>
              <a:rPr lang="zh-CN" altLang="zh-CN" dirty="0"/>
              <a:t>：</a:t>
            </a:r>
          </a:p>
          <a:p>
            <a:pPr>
              <a:lnSpc>
                <a:spcPct val="150000"/>
              </a:lnSpc>
            </a:pPr>
            <a:endParaRPr lang="zh-CN" altLang="zh-CN" dirty="0"/>
          </a:p>
          <a:p>
            <a:pPr>
              <a:lnSpc>
                <a:spcPct val="150000"/>
              </a:lnSpc>
            </a:pPr>
            <a:r>
              <a:rPr lang="zh-CN" altLang="zh-CN" dirty="0"/>
              <a:t>上述代码表示设置线段连接处的拐角是圆形效果。</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6002" y="406309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ctx.setLineJoin('round')</a:t>
            </a:r>
            <a:endParaRPr lang="zh-CN" altLang="zh-CN" dirty="0">
              <a:solidFill>
                <a:schemeClr val="tx1"/>
              </a:solidFill>
            </a:endParaRPr>
          </a:p>
        </p:txBody>
      </p:sp>
    </p:spTree>
    <p:extLst>
      <p:ext uri="{BB962C8B-B14F-4D97-AF65-F5344CB8AC3E}">
        <p14:creationId xmlns:p14="http://schemas.microsoft.com/office/powerpoint/2010/main" val="407334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(4) </a:t>
            </a:r>
            <a:r>
              <a:rPr lang="zh-CN" altLang="en-US" b="1" dirty="0"/>
              <a:t>设置虚线效果</a:t>
            </a:r>
            <a:endParaRPr lang="en-US" altLang="zh-CN" b="1" dirty="0"/>
          </a:p>
          <a:p>
            <a:pPr>
              <a:lnSpc>
                <a:spcPct val="150000"/>
              </a:lnSpc>
            </a:pPr>
            <a:r>
              <a:rPr lang="zh-CN" altLang="zh-CN" dirty="0"/>
              <a:t>小程序使用</a:t>
            </a:r>
            <a:r>
              <a:rPr lang="en-US" altLang="zh-CN" dirty="0" err="1"/>
              <a:t>setLineDash</a:t>
            </a:r>
            <a:r>
              <a:rPr lang="en-US" altLang="zh-CN" dirty="0"/>
              <a:t>()</a:t>
            </a:r>
            <a:r>
              <a:rPr lang="zh-CN" altLang="zh-CN" dirty="0"/>
              <a:t>设置线条为虚线效果，其语法格式如下：</a:t>
            </a:r>
          </a:p>
          <a:p>
            <a:pPr>
              <a:lnSpc>
                <a:spcPct val="150000"/>
              </a:lnSpc>
            </a:pPr>
            <a:endParaRPr lang="zh-CN" altLang="zh-CN" dirty="0"/>
          </a:p>
          <a:p>
            <a:pPr>
              <a:lnSpc>
                <a:spcPct val="150000"/>
              </a:lnSpc>
            </a:pPr>
            <a:endParaRPr lang="en-US" altLang="zh-CN" dirty="0"/>
          </a:p>
          <a:p>
            <a:pPr>
              <a:lnSpc>
                <a:spcPct val="150000"/>
              </a:lnSpc>
            </a:pPr>
            <a:r>
              <a:rPr lang="zh-CN" altLang="zh-CN" dirty="0"/>
              <a:t>参数解释如下：</a:t>
            </a:r>
          </a:p>
          <a:p>
            <a:pPr marL="285750" lvl="0" indent="-285750">
              <a:lnSpc>
                <a:spcPct val="150000"/>
              </a:lnSpc>
              <a:buFont typeface="Arial" panose="020B0604020202020204" pitchFamily="34" charset="0"/>
              <a:buChar char="•"/>
            </a:pPr>
            <a:r>
              <a:rPr lang="en-US" altLang="zh-CN" dirty="0"/>
              <a:t>pattern</a:t>
            </a:r>
            <a:r>
              <a:rPr lang="zh-CN" altLang="zh-CN" dirty="0"/>
              <a:t>：</a:t>
            </a:r>
            <a:r>
              <a:rPr lang="en-US" altLang="zh-CN" dirty="0"/>
              <a:t>Array</a:t>
            </a:r>
            <a:r>
              <a:rPr lang="zh-CN" altLang="zh-CN" dirty="0"/>
              <a:t>数组，表示一组描述交替绘制线段和间距（坐标空间单位）长度的数字；</a:t>
            </a:r>
          </a:p>
          <a:p>
            <a:pPr marL="285750" lvl="0" indent="-285750">
              <a:lnSpc>
                <a:spcPct val="150000"/>
              </a:lnSpc>
              <a:buFont typeface="Arial" panose="020B0604020202020204" pitchFamily="34" charset="0"/>
              <a:buChar char="•"/>
            </a:pPr>
            <a:r>
              <a:rPr lang="en-US" altLang="zh-CN" dirty="0"/>
              <a:t>offset</a:t>
            </a:r>
            <a:r>
              <a:rPr lang="zh-CN" altLang="zh-CN" dirty="0"/>
              <a:t>：</a:t>
            </a:r>
            <a:r>
              <a:rPr lang="en-US" altLang="zh-CN" dirty="0"/>
              <a:t>Number</a:t>
            </a:r>
            <a:r>
              <a:rPr lang="zh-CN" altLang="zh-CN" dirty="0"/>
              <a:t>类型，表示虚线偏移量。 </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24539" y="419756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ctx.setLineDash(pattern, offset)</a:t>
            </a:r>
            <a:endParaRPr lang="zh-CN" altLang="zh-CN" dirty="0">
              <a:solidFill>
                <a:schemeClr val="tx1"/>
              </a:solidFill>
            </a:endParaRPr>
          </a:p>
        </p:txBody>
      </p:sp>
    </p:spTree>
    <p:extLst>
      <p:ext uri="{BB962C8B-B14F-4D97-AF65-F5344CB8AC3E}">
        <p14:creationId xmlns:p14="http://schemas.microsoft.com/office/powerpoint/2010/main" val="6587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58246"/>
            <a:ext cx="10053429" cy="4996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小程序使用</a:t>
            </a:r>
            <a:r>
              <a:rPr lang="en-US" altLang="zh-CN" sz="2000" dirty="0" err="1"/>
              <a:t>wx.showModal</a:t>
            </a:r>
            <a:r>
              <a:rPr lang="en-US" altLang="zh-CN" sz="2000" dirty="0"/>
              <a:t>(OBJECT)</a:t>
            </a:r>
            <a:r>
              <a:rPr lang="zh-CN" altLang="zh-CN" sz="2000" dirty="0"/>
              <a:t>显示模态弹窗，其</a:t>
            </a:r>
            <a:r>
              <a:rPr lang="en-US" altLang="zh-CN" sz="2000" dirty="0"/>
              <a:t>OBJECT</a:t>
            </a:r>
            <a:r>
              <a:rPr lang="zh-CN" altLang="zh-CN" sz="2000" dirty="0"/>
              <a:t>参数说明如表所示。</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模态弹窗</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graphicFrame>
        <p:nvGraphicFramePr>
          <p:cNvPr id="7" name="表格 6"/>
          <p:cNvGraphicFramePr>
            <a:graphicFrameLocks noGrp="1"/>
          </p:cNvGraphicFramePr>
          <p:nvPr>
            <p:extLst>
              <p:ext uri="{D42A27DB-BD31-4B8C-83A1-F6EECF244321}">
                <p14:modId xmlns:p14="http://schemas.microsoft.com/office/powerpoint/2010/main" val="3844218051"/>
              </p:ext>
            </p:extLst>
          </p:nvPr>
        </p:nvGraphicFramePr>
        <p:xfrm>
          <a:off x="1374298" y="2801328"/>
          <a:ext cx="9070467" cy="3392565"/>
        </p:xfrm>
        <a:graphic>
          <a:graphicData uri="http://schemas.openxmlformats.org/drawingml/2006/table">
            <a:tbl>
              <a:tblPr firstRow="1" firstCol="1" bandRow="1">
                <a:tableStyleId>{B301B821-A1FF-4177-AEE7-76D212191A09}</a:tableStyleId>
              </a:tblPr>
              <a:tblGrid>
                <a:gridCol w="1560860">
                  <a:extLst>
                    <a:ext uri="{9D8B030D-6E8A-4147-A177-3AD203B41FA5}">
                      <a16:colId xmlns:a16="http://schemas.microsoft.com/office/drawing/2014/main" val="20000"/>
                    </a:ext>
                  </a:extLst>
                </a:gridCol>
                <a:gridCol w="1171661">
                  <a:extLst>
                    <a:ext uri="{9D8B030D-6E8A-4147-A177-3AD203B41FA5}">
                      <a16:colId xmlns:a16="http://schemas.microsoft.com/office/drawing/2014/main" val="20001"/>
                    </a:ext>
                  </a:extLst>
                </a:gridCol>
                <a:gridCol w="719459">
                  <a:extLst>
                    <a:ext uri="{9D8B030D-6E8A-4147-A177-3AD203B41FA5}">
                      <a16:colId xmlns:a16="http://schemas.microsoft.com/office/drawing/2014/main" val="20002"/>
                    </a:ext>
                  </a:extLst>
                </a:gridCol>
                <a:gridCol w="5618487">
                  <a:extLst>
                    <a:ext uri="{9D8B030D-6E8A-4147-A177-3AD203B41FA5}">
                      <a16:colId xmlns:a16="http://schemas.microsoft.com/office/drawing/2014/main" val="20003"/>
                    </a:ext>
                  </a:extLst>
                </a:gridCol>
              </a:tblGrid>
              <a:tr h="308415">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8415">
                <a:tc>
                  <a:txBody>
                    <a:bodyPr/>
                    <a:lstStyle/>
                    <a:p>
                      <a:pPr algn="l">
                        <a:lnSpc>
                          <a:spcPct val="150000"/>
                        </a:lnSpc>
                        <a:spcAft>
                          <a:spcPts val="0"/>
                        </a:spcAft>
                      </a:pPr>
                      <a:r>
                        <a:rPr lang="en-US" sz="1200" kern="0">
                          <a:effectLst/>
                        </a:rPr>
                        <a:t>title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提示的标题</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8415">
                <a:tc>
                  <a:txBody>
                    <a:bodyPr/>
                    <a:lstStyle/>
                    <a:p>
                      <a:pPr algn="l">
                        <a:lnSpc>
                          <a:spcPct val="150000"/>
                        </a:lnSpc>
                        <a:spcAft>
                          <a:spcPts val="0"/>
                        </a:spcAft>
                      </a:pPr>
                      <a:r>
                        <a:rPr lang="en-US" sz="1200" kern="0">
                          <a:effectLst/>
                        </a:rPr>
                        <a:t>content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提示的内容</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08415">
                <a:tc>
                  <a:txBody>
                    <a:bodyPr/>
                    <a:lstStyle/>
                    <a:p>
                      <a:pPr algn="l">
                        <a:lnSpc>
                          <a:spcPct val="150000"/>
                        </a:lnSpc>
                        <a:spcAft>
                          <a:spcPts val="0"/>
                        </a:spcAft>
                      </a:pPr>
                      <a:r>
                        <a:rPr lang="en-US" sz="1200" kern="0">
                          <a:effectLst/>
                        </a:rPr>
                        <a:t>showCancel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Boolean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是否显示取消按钮，默认为</a:t>
                      </a:r>
                      <a:r>
                        <a:rPr lang="en-US" sz="1200" kern="0">
                          <a:effectLst/>
                        </a:rPr>
                        <a:t> true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08415">
                <a:tc>
                  <a:txBody>
                    <a:bodyPr/>
                    <a:lstStyle/>
                    <a:p>
                      <a:pPr algn="l">
                        <a:lnSpc>
                          <a:spcPct val="150000"/>
                        </a:lnSpc>
                        <a:spcAft>
                          <a:spcPts val="0"/>
                        </a:spcAft>
                      </a:pPr>
                      <a:r>
                        <a:rPr lang="en-US" sz="1200" kern="0">
                          <a:effectLst/>
                        </a:rPr>
                        <a:t>cancelText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取消按钮的文字，默认为</a:t>
                      </a:r>
                      <a:r>
                        <a:rPr lang="en-US" sz="1200" kern="0">
                          <a:effectLst/>
                        </a:rPr>
                        <a:t>"</a:t>
                      </a:r>
                      <a:r>
                        <a:rPr lang="zh-CN" sz="1200" kern="0">
                          <a:effectLst/>
                        </a:rPr>
                        <a:t>取消</a:t>
                      </a:r>
                      <a:r>
                        <a:rPr lang="en-US" sz="1200" kern="0">
                          <a:effectLst/>
                        </a:rPr>
                        <a:t>"</a:t>
                      </a:r>
                      <a:r>
                        <a:rPr lang="zh-CN" sz="1200" kern="0">
                          <a:effectLst/>
                        </a:rPr>
                        <a:t>，最多</a:t>
                      </a:r>
                      <a:r>
                        <a:rPr lang="en-US" sz="1200" kern="0">
                          <a:effectLst/>
                        </a:rPr>
                        <a:t> 4 </a:t>
                      </a:r>
                      <a:r>
                        <a:rPr lang="zh-CN" sz="1200" kern="0">
                          <a:effectLst/>
                        </a:rPr>
                        <a:t>个字符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08415">
                <a:tc>
                  <a:txBody>
                    <a:bodyPr/>
                    <a:lstStyle/>
                    <a:p>
                      <a:pPr algn="l">
                        <a:lnSpc>
                          <a:spcPct val="150000"/>
                        </a:lnSpc>
                        <a:spcAft>
                          <a:spcPts val="0"/>
                        </a:spcAft>
                      </a:pPr>
                      <a:r>
                        <a:rPr lang="en-US" sz="1200" kern="0">
                          <a:effectLst/>
                        </a:rPr>
                        <a:t>cancelColor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取消按钮的文字颜色，默认为</a:t>
                      </a:r>
                      <a:r>
                        <a:rPr lang="en-US" sz="1200" kern="0">
                          <a:effectLst/>
                        </a:rPr>
                        <a:t>"#000000"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08415">
                <a:tc>
                  <a:txBody>
                    <a:bodyPr/>
                    <a:lstStyle/>
                    <a:p>
                      <a:pPr algn="l">
                        <a:lnSpc>
                          <a:spcPct val="150000"/>
                        </a:lnSpc>
                        <a:spcAft>
                          <a:spcPts val="0"/>
                        </a:spcAft>
                      </a:pPr>
                      <a:r>
                        <a:rPr lang="en-US" sz="1200" kern="0">
                          <a:effectLst/>
                        </a:rPr>
                        <a:t>confirmText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确定按钮的文字，默认为</a:t>
                      </a:r>
                      <a:r>
                        <a:rPr lang="en-US" sz="1200" kern="0">
                          <a:effectLst/>
                        </a:rPr>
                        <a:t>"</a:t>
                      </a:r>
                      <a:r>
                        <a:rPr lang="zh-CN" sz="1200" kern="0">
                          <a:effectLst/>
                        </a:rPr>
                        <a:t>确定</a:t>
                      </a:r>
                      <a:r>
                        <a:rPr lang="en-US" sz="1200" kern="0">
                          <a:effectLst/>
                        </a:rPr>
                        <a:t>"</a:t>
                      </a:r>
                      <a:r>
                        <a:rPr lang="zh-CN" sz="1200" kern="0">
                          <a:effectLst/>
                        </a:rPr>
                        <a:t>，最多</a:t>
                      </a:r>
                      <a:r>
                        <a:rPr lang="en-US" sz="1200" kern="0">
                          <a:effectLst/>
                        </a:rPr>
                        <a:t> 4 </a:t>
                      </a:r>
                      <a:r>
                        <a:rPr lang="zh-CN" sz="1200" kern="0">
                          <a:effectLst/>
                        </a:rPr>
                        <a:t>个字符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08415">
                <a:tc>
                  <a:txBody>
                    <a:bodyPr/>
                    <a:lstStyle/>
                    <a:p>
                      <a:pPr algn="l">
                        <a:lnSpc>
                          <a:spcPct val="150000"/>
                        </a:lnSpc>
                        <a:spcAft>
                          <a:spcPts val="0"/>
                        </a:spcAft>
                      </a:pPr>
                      <a:r>
                        <a:rPr lang="en-US" sz="1200" kern="0">
                          <a:effectLst/>
                        </a:rPr>
                        <a:t>confirmColor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确定按钮的文字颜色，默认为</a:t>
                      </a:r>
                      <a:r>
                        <a:rPr lang="en-US" sz="1200" kern="0">
                          <a:effectLst/>
                        </a:rPr>
                        <a:t>"#3CC51F"</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08415">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08415">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08415">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接口调用结束的回调函数（调用成功与否都会执行）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6595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696925"/>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(4) </a:t>
            </a:r>
            <a:r>
              <a:rPr lang="zh-CN" altLang="en-US" b="1" dirty="0"/>
              <a:t>设置虚线效果</a:t>
            </a:r>
            <a:endParaRPr lang="en-US" altLang="zh-CN" b="1" dirty="0"/>
          </a:p>
          <a:p>
            <a:pPr>
              <a:lnSpc>
                <a:spcPct val="150000"/>
              </a:lnSpc>
            </a:pPr>
            <a:r>
              <a:rPr lang="zh-CN" altLang="zh-CN" dirty="0"/>
              <a:t>例如：</a:t>
            </a:r>
          </a:p>
          <a:p>
            <a:pPr>
              <a:lnSpc>
                <a:spcPct val="150000"/>
              </a:lnSpc>
            </a:pPr>
            <a:endParaRPr lang="zh-CN" altLang="zh-CN" dirty="0"/>
          </a:p>
          <a:p>
            <a:pPr>
              <a:lnSpc>
                <a:spcPct val="150000"/>
              </a:lnSpc>
            </a:pPr>
            <a:endParaRPr lang="zh-CN" altLang="zh-CN" dirty="0"/>
          </a:p>
          <a:p>
            <a:pPr>
              <a:lnSpc>
                <a:spcPct val="150000"/>
              </a:lnSpc>
            </a:pPr>
            <a:r>
              <a:rPr lang="zh-CN" altLang="zh-CN" dirty="0"/>
              <a:t>上述代码表示设置线条样式为</a:t>
            </a:r>
            <a:r>
              <a:rPr lang="en-US" altLang="zh-CN" dirty="0"/>
              <a:t>10</a:t>
            </a:r>
            <a:r>
              <a:rPr lang="zh-CN" altLang="zh-CN" dirty="0"/>
              <a:t>像素的线段与</a:t>
            </a:r>
            <a:r>
              <a:rPr lang="en-US" altLang="zh-CN" dirty="0"/>
              <a:t>5</a:t>
            </a:r>
            <a:r>
              <a:rPr lang="zh-CN" altLang="zh-CN" dirty="0"/>
              <a:t>像素的间隔交替出现形成虚线。</a:t>
            </a:r>
          </a:p>
          <a:p>
            <a:pPr>
              <a:lnSpc>
                <a:spcPct val="150000"/>
              </a:lnSpc>
            </a:pPr>
            <a:r>
              <a:rPr lang="zh-CN" altLang="zh-CN" dirty="0"/>
              <a:t>需要注意一种特殊情况：当数组元素为奇数时，所有数组元素会自动重复一次。例如使用</a:t>
            </a:r>
            <a:r>
              <a:rPr lang="en-US" altLang="zh-CN" dirty="0" err="1"/>
              <a:t>setLineDash</a:t>
            </a:r>
            <a:r>
              <a:rPr lang="en-US" altLang="zh-CN" dirty="0"/>
              <a:t>([5, 10, 5])</a:t>
            </a:r>
            <a:r>
              <a:rPr lang="zh-CN" altLang="zh-CN" dirty="0"/>
              <a:t>方法设置线条样式，实际上系统会认为是</a:t>
            </a:r>
            <a:r>
              <a:rPr lang="en-US" altLang="zh-CN" dirty="0"/>
              <a:t>[5, 10, 5, 5, 10, 5]</a:t>
            </a:r>
            <a:r>
              <a:rPr lang="zh-CN" altLang="zh-CN" dirty="0"/>
              <a:t>的形式。</a:t>
            </a:r>
          </a:p>
        </p:txBody>
      </p:sp>
      <p:sp>
        <p:nvSpPr>
          <p:cNvPr id="5" name="矩形 4"/>
          <p:cNvSpPr/>
          <p:nvPr/>
        </p:nvSpPr>
        <p:spPr>
          <a:xfrm flipV="1">
            <a:off x="1566002" y="178338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5921" y="188234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9672" y="177956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24539" y="419756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lnSpc>
                <a:spcPct val="150000"/>
              </a:lnSpc>
            </a:pPr>
            <a:r>
              <a:rPr lang="en-US" altLang="zh-CN"/>
              <a:t>ctx.setLineDash([10, 5], 0)</a:t>
            </a:r>
            <a:endParaRPr lang="zh-CN" altLang="zh-CN" dirty="0">
              <a:solidFill>
                <a:schemeClr val="tx1"/>
              </a:solidFill>
            </a:endParaRPr>
          </a:p>
        </p:txBody>
      </p:sp>
    </p:spTree>
    <p:extLst>
      <p:ext uri="{BB962C8B-B14F-4D97-AF65-F5344CB8AC3E}">
        <p14:creationId xmlns:p14="http://schemas.microsoft.com/office/powerpoint/2010/main" val="304290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(5) </a:t>
            </a:r>
            <a:r>
              <a:rPr lang="zh-CN" altLang="en-US" b="1" dirty="0"/>
              <a:t>设置最大倾斜</a:t>
            </a:r>
            <a:endParaRPr lang="en-US" altLang="zh-CN" b="1" dirty="0"/>
          </a:p>
          <a:p>
            <a:pPr>
              <a:lnSpc>
                <a:spcPct val="150000"/>
              </a:lnSpc>
            </a:pPr>
            <a:r>
              <a:rPr lang="zh-CN" altLang="zh-CN" dirty="0"/>
              <a:t>小程序使用</a:t>
            </a:r>
            <a:r>
              <a:rPr lang="en-US" altLang="zh-CN" dirty="0" err="1"/>
              <a:t>setMiterLimit</a:t>
            </a:r>
            <a:r>
              <a:rPr lang="en-US" altLang="zh-CN" dirty="0"/>
              <a:t>()</a:t>
            </a:r>
            <a:r>
              <a:rPr lang="zh-CN" altLang="zh-CN" dirty="0"/>
              <a:t>设置最大斜接长度，斜接长度指的是在两条线交汇处内角和外角之间的距离。该接口只有当</a:t>
            </a:r>
            <a:r>
              <a:rPr lang="en-US" altLang="zh-CN" dirty="0" err="1"/>
              <a:t>setLineJoin</a:t>
            </a:r>
            <a:r>
              <a:rPr lang="en-US" altLang="zh-CN" dirty="0"/>
              <a:t>()</a:t>
            </a:r>
            <a:r>
              <a:rPr lang="zh-CN" altLang="zh-CN" dirty="0"/>
              <a:t>参数值为</a:t>
            </a:r>
            <a:r>
              <a:rPr lang="en-US" altLang="zh-CN" dirty="0"/>
              <a:t>miter</a:t>
            </a:r>
            <a:r>
              <a:rPr lang="zh-CN" altLang="zh-CN" dirty="0"/>
              <a:t>时才有效。</a:t>
            </a:r>
          </a:p>
          <a:p>
            <a:pPr>
              <a:lnSpc>
                <a:spcPct val="150000"/>
              </a:lnSpc>
            </a:pPr>
            <a:r>
              <a:rPr lang="zh-CN" altLang="zh-CN" dirty="0"/>
              <a:t>其语法格式如下：</a:t>
            </a: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其中参数</a:t>
            </a:r>
            <a:r>
              <a:rPr lang="en-US" altLang="zh-CN" dirty="0" err="1"/>
              <a:t>miterLimit</a:t>
            </a:r>
            <a:r>
              <a:rPr lang="zh-CN" altLang="zh-CN" dirty="0"/>
              <a:t>为</a:t>
            </a:r>
            <a:r>
              <a:rPr lang="en-US" altLang="zh-CN" dirty="0"/>
              <a:t>Number</a:t>
            </a:r>
            <a:r>
              <a:rPr lang="zh-CN" altLang="zh-CN" dirty="0"/>
              <a:t>类型，表示最大斜接长度。</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19672" y="4472084"/>
            <a:ext cx="8789214" cy="128990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a:t>ctx.setMiterLimit(</a:t>
            </a:r>
            <a:r>
              <a:rPr lang="en-US" altLang="zh-CN" dirty="0" err="1"/>
              <a:t>miterLimit</a:t>
            </a:r>
            <a:r>
              <a:rPr lang="en-US" altLang="zh-CN" dirty="0"/>
              <a:t>)</a:t>
            </a:r>
            <a:endParaRPr lang="zh-CN" altLang="zh-CN" dirty="0"/>
          </a:p>
          <a:p>
            <a:pPr>
              <a:lnSpc>
                <a:spcPct val="150000"/>
              </a:lnSpc>
            </a:pPr>
            <a:r>
              <a:rPr lang="zh-CN" altLang="zh-CN" dirty="0"/>
              <a:t>或</a:t>
            </a:r>
          </a:p>
          <a:p>
            <a:pPr>
              <a:lnSpc>
                <a:spcPct val="150000"/>
              </a:lnSpc>
            </a:pPr>
            <a:r>
              <a:rPr lang="en-US" altLang="zh-CN" dirty="0" err="1"/>
              <a:t>ctx.miterLimit</a:t>
            </a:r>
            <a:r>
              <a:rPr lang="en-US" altLang="zh-CN" dirty="0"/>
              <a:t> = </a:t>
            </a:r>
            <a:r>
              <a:rPr lang="en-US" altLang="zh-CN" dirty="0" err="1"/>
              <a:t>miterLimit</a:t>
            </a:r>
            <a:r>
              <a:rPr lang="en-US" altLang="zh-CN" dirty="0"/>
              <a:t> // </a:t>
            </a:r>
            <a:r>
              <a:rPr lang="zh-CN" altLang="zh-CN" dirty="0"/>
              <a:t>基础库</a:t>
            </a:r>
            <a:r>
              <a:rPr lang="en-US" altLang="zh-CN" dirty="0"/>
              <a:t> 1.9.90 </a:t>
            </a:r>
            <a:r>
              <a:rPr lang="zh-CN" altLang="zh-CN" dirty="0"/>
              <a:t>起支持</a:t>
            </a:r>
            <a:endParaRPr lang="zh-CN" altLang="zh-CN" dirty="0">
              <a:solidFill>
                <a:schemeClr val="tx1"/>
              </a:solidFill>
            </a:endParaRPr>
          </a:p>
        </p:txBody>
      </p:sp>
    </p:spTree>
    <p:extLst>
      <p:ext uri="{BB962C8B-B14F-4D97-AF65-F5344CB8AC3E}">
        <p14:creationId xmlns:p14="http://schemas.microsoft.com/office/powerpoint/2010/main" val="21144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(5) </a:t>
            </a:r>
            <a:r>
              <a:rPr lang="zh-CN" altLang="en-US" b="1" dirty="0"/>
              <a:t>设置最大倾斜</a:t>
            </a:r>
            <a:endParaRPr lang="en-US" altLang="zh-CN" b="1" dirty="0"/>
          </a:p>
          <a:p>
            <a:pPr>
              <a:lnSpc>
                <a:spcPct val="150000"/>
              </a:lnSpc>
            </a:pPr>
            <a:r>
              <a:rPr lang="zh-CN" altLang="zh-CN" dirty="0"/>
              <a:t>例如：</a:t>
            </a:r>
          </a:p>
          <a:p>
            <a:pPr>
              <a:lnSpc>
                <a:spcPct val="150000"/>
              </a:lnSpc>
            </a:pPr>
            <a:endParaRPr lang="zh-CN" altLang="zh-CN" dirty="0"/>
          </a:p>
          <a:p>
            <a:pPr>
              <a:lnSpc>
                <a:spcPct val="150000"/>
              </a:lnSpc>
            </a:pPr>
            <a:endParaRPr lang="en-US" altLang="zh-CN" dirty="0"/>
          </a:p>
          <a:p>
            <a:pPr>
              <a:lnSpc>
                <a:spcPct val="150000"/>
              </a:lnSpc>
            </a:pPr>
            <a:r>
              <a:rPr lang="zh-CN" altLang="zh-CN" dirty="0"/>
              <a:t>上述代码表示设置最大斜接长度为</a:t>
            </a:r>
            <a:r>
              <a:rPr lang="en-US" altLang="zh-CN" dirty="0"/>
              <a:t>4</a:t>
            </a:r>
            <a:r>
              <a:rPr lang="zh-CN" altLang="zh-CN" dirty="0"/>
              <a:t>。</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843049"/>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a:t>ctx.setMiterLimit(4)</a:t>
            </a:r>
            <a:endParaRPr lang="zh-CN" altLang="zh-CN" dirty="0">
              <a:solidFill>
                <a:schemeClr val="tx1"/>
              </a:solidFill>
            </a:endParaRPr>
          </a:p>
        </p:txBody>
      </p:sp>
    </p:spTree>
    <p:extLst>
      <p:ext uri="{BB962C8B-B14F-4D97-AF65-F5344CB8AC3E}">
        <p14:creationId xmlns:p14="http://schemas.microsoft.com/office/powerpoint/2010/main" val="6148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en-US" altLang="zh-CN" b="1" dirty="0"/>
              <a:t>(5) </a:t>
            </a:r>
            <a:r>
              <a:rPr lang="zh-CN" altLang="en-US" b="1" dirty="0"/>
              <a:t>设置最大倾斜</a:t>
            </a:r>
            <a:endParaRPr lang="en-US" altLang="zh-CN" b="1" dirty="0"/>
          </a:p>
          <a:p>
            <a:pPr>
              <a:lnSpc>
                <a:spcPct val="150000"/>
              </a:lnSpc>
            </a:pPr>
            <a:r>
              <a:rPr lang="zh-CN" altLang="zh-CN" dirty="0"/>
              <a:t>将</a:t>
            </a:r>
            <a:r>
              <a:rPr lang="en-US" altLang="zh-CN" dirty="0" err="1"/>
              <a:t>miterLimit</a:t>
            </a:r>
            <a:r>
              <a:rPr lang="zh-CN" altLang="zh-CN" dirty="0"/>
              <a:t>参数值分别设置为</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，显示效果如图所示。</a:t>
            </a:r>
          </a:p>
          <a:p>
            <a:pPr>
              <a:lnSpc>
                <a:spcPct val="150000"/>
              </a:lnSpc>
            </a:pPr>
            <a:endParaRPr lang="zh-CN"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如果设置超过最大倾斜长度的，连接处将以</a:t>
            </a:r>
            <a:r>
              <a:rPr lang="en-US" altLang="zh-CN" dirty="0" err="1"/>
              <a:t>lineJoin</a:t>
            </a:r>
            <a:r>
              <a:rPr lang="zh-CN" altLang="zh-CN" dirty="0"/>
              <a:t>为</a:t>
            </a:r>
            <a:r>
              <a:rPr lang="en-US" altLang="zh-CN" dirty="0"/>
              <a:t>bevel</a:t>
            </a:r>
            <a:r>
              <a:rPr lang="zh-CN" altLang="zh-CN" dirty="0"/>
              <a:t>来显示。</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650" y="3895119"/>
            <a:ext cx="3703218" cy="1604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39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线条样式</a:t>
            </a:r>
            <a:endParaRPr lang="en-US" altLang="zh-CN" b="1" dirty="0"/>
          </a:p>
          <a:p>
            <a:pPr>
              <a:lnSpc>
                <a:spcPct val="150000"/>
              </a:lnSpc>
            </a:pPr>
            <a:r>
              <a:rPr lang="zh-CN" altLang="zh-CN" dirty="0"/>
              <a:t>【例</a:t>
            </a:r>
            <a:r>
              <a:rPr lang="en-US" altLang="zh-CN" dirty="0"/>
              <a:t>11-19</a:t>
            </a:r>
            <a:r>
              <a:rPr lang="zh-CN" altLang="zh-CN" dirty="0"/>
              <a:t>】小程序界面</a:t>
            </a:r>
            <a:r>
              <a:rPr lang="en-US" altLang="zh-CN" dirty="0"/>
              <a:t>API</a:t>
            </a:r>
            <a:r>
              <a:rPr lang="zh-CN" altLang="zh-CN" dirty="0"/>
              <a:t>线条样式的简单应用</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3" name="图片 2"/>
          <p:cNvPicPr>
            <a:picLocks noChangeAspect="1"/>
          </p:cNvPicPr>
          <p:nvPr/>
        </p:nvPicPr>
        <p:blipFill>
          <a:blip r:embed="rId2"/>
          <a:stretch>
            <a:fillRect/>
          </a:stretch>
        </p:blipFill>
        <p:spPr>
          <a:xfrm>
            <a:off x="1561823" y="3271757"/>
            <a:ext cx="4289346" cy="3357644"/>
          </a:xfrm>
          <a:prstGeom prst="rect">
            <a:avLst/>
          </a:prstGeom>
        </p:spPr>
      </p:pic>
      <p:pic>
        <p:nvPicPr>
          <p:cNvPr id="4" name="图片 3"/>
          <p:cNvPicPr>
            <a:picLocks noChangeAspect="1"/>
          </p:cNvPicPr>
          <p:nvPr/>
        </p:nvPicPr>
        <p:blipFill>
          <a:blip r:embed="rId3"/>
          <a:stretch>
            <a:fillRect/>
          </a:stretch>
        </p:blipFill>
        <p:spPr>
          <a:xfrm>
            <a:off x="6746244" y="3143714"/>
            <a:ext cx="4406265" cy="3485687"/>
          </a:xfrm>
          <a:prstGeom prst="rect">
            <a:avLst/>
          </a:prstGeom>
        </p:spPr>
      </p:pic>
    </p:spTree>
    <p:extLst>
      <p:ext uri="{BB962C8B-B14F-4D97-AF65-F5344CB8AC3E}">
        <p14:creationId xmlns:p14="http://schemas.microsoft.com/office/powerpoint/2010/main" val="192236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32778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渐变样式</a:t>
            </a:r>
            <a:endParaRPr lang="en-US" altLang="zh-CN" b="1" dirty="0"/>
          </a:p>
          <a:p>
            <a:pPr>
              <a:lnSpc>
                <a:spcPct val="150000"/>
              </a:lnSpc>
            </a:pPr>
            <a:r>
              <a:rPr lang="zh-CN" altLang="zh-CN" dirty="0"/>
              <a:t>在小程序中，可以使用颜色渐变效果来设置图形的轮廓或填充颜色，分为线性渐变与圆形渐变两种。首先可以创建具有指定渐变区域的</a:t>
            </a:r>
            <a:r>
              <a:rPr lang="en-US" altLang="zh-CN" dirty="0" err="1"/>
              <a:t>canvasGradient</a:t>
            </a:r>
            <a:r>
              <a:rPr lang="zh-CN" altLang="zh-CN" dirty="0"/>
              <a:t>对象。</a:t>
            </a:r>
          </a:p>
          <a:p>
            <a:pPr>
              <a:lnSpc>
                <a:spcPct val="150000"/>
              </a:lnSpc>
            </a:pPr>
            <a:r>
              <a:rPr lang="zh-CN" altLang="zh-CN" dirty="0"/>
              <a:t>创建线性渐变</a:t>
            </a:r>
            <a:r>
              <a:rPr lang="en-US" altLang="zh-CN" dirty="0" err="1"/>
              <a:t>canvasGradient</a:t>
            </a:r>
            <a:r>
              <a:rPr lang="zh-CN" altLang="zh-CN" dirty="0"/>
              <a:t>对象的语法格式如下：</a:t>
            </a:r>
            <a:endParaRPr lang="en-US" altLang="zh-CN" dirty="0"/>
          </a:p>
          <a:p>
            <a:pPr>
              <a:lnSpc>
                <a:spcPct val="150000"/>
              </a:lnSpc>
            </a:pPr>
            <a:endParaRPr lang="zh-CN" altLang="zh-CN" dirty="0"/>
          </a:p>
          <a:p>
            <a:pPr>
              <a:lnSpc>
                <a:spcPct val="150000"/>
              </a:lnSpc>
            </a:pPr>
            <a:endParaRPr lang="zh-CN" altLang="zh-CN" dirty="0"/>
          </a:p>
          <a:p>
            <a:pPr>
              <a:lnSpc>
                <a:spcPct val="150000"/>
              </a:lnSpc>
            </a:pPr>
            <a:endParaRPr lang="zh-CN" altLang="zh-CN" dirty="0"/>
          </a:p>
          <a:p>
            <a:r>
              <a:rPr lang="zh-CN" altLang="zh-CN" dirty="0"/>
              <a:t>其中</a:t>
            </a:r>
            <a:r>
              <a:rPr lang="en-US" altLang="zh-CN" dirty="0"/>
              <a:t>(x0,y0)</a:t>
            </a:r>
            <a:r>
              <a:rPr lang="zh-CN" altLang="zh-CN" dirty="0"/>
              <a:t>表示渐变的初始位置坐标，</a:t>
            </a:r>
            <a:r>
              <a:rPr lang="en-US" altLang="zh-CN" dirty="0"/>
              <a:t>(x1,y1)</a:t>
            </a:r>
            <a:r>
              <a:rPr lang="zh-CN" altLang="zh-CN" dirty="0"/>
              <a:t>表示渐变的结束位置坐标。</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15492" y="424560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const grd = ctx.createLinearGradient(x0, y0, x1, y1)</a:t>
            </a:r>
            <a:endParaRPr lang="zh-CN" altLang="zh-CN" dirty="0">
              <a:solidFill>
                <a:schemeClr val="tx1"/>
              </a:solidFill>
            </a:endParaRPr>
          </a:p>
        </p:txBody>
      </p:sp>
    </p:spTree>
    <p:extLst>
      <p:ext uri="{BB962C8B-B14F-4D97-AF65-F5344CB8AC3E}">
        <p14:creationId xmlns:p14="http://schemas.microsoft.com/office/powerpoint/2010/main" val="223733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渐变样式</a:t>
            </a:r>
            <a:endParaRPr lang="en-US" altLang="zh-CN" b="1" dirty="0"/>
          </a:p>
          <a:p>
            <a:pPr>
              <a:lnSpc>
                <a:spcPct val="150000"/>
              </a:lnSpc>
            </a:pPr>
            <a:r>
              <a:rPr lang="zh-CN" altLang="zh-CN" dirty="0"/>
              <a:t>创建圆形渐变</a:t>
            </a:r>
            <a:r>
              <a:rPr lang="en-US" altLang="zh-CN" dirty="0" err="1"/>
              <a:t>canvasGradient</a:t>
            </a:r>
            <a:r>
              <a:rPr lang="zh-CN" altLang="zh-CN" dirty="0"/>
              <a:t>对象的语法格式如下：</a:t>
            </a:r>
          </a:p>
          <a:p>
            <a:pPr>
              <a:lnSpc>
                <a:spcPct val="150000"/>
              </a:lnSpc>
            </a:pPr>
            <a:endParaRPr lang="en-US" altLang="zh-CN" dirty="0"/>
          </a:p>
          <a:p>
            <a:pPr>
              <a:lnSpc>
                <a:spcPct val="150000"/>
              </a:lnSpc>
            </a:pPr>
            <a:endParaRPr lang="zh-CN" altLang="zh-CN" dirty="0"/>
          </a:p>
          <a:p>
            <a:pPr>
              <a:lnSpc>
                <a:spcPct val="150000"/>
              </a:lnSpc>
            </a:pPr>
            <a:endParaRPr lang="zh-CN" altLang="zh-CN" dirty="0"/>
          </a:p>
          <a:p>
            <a:pPr>
              <a:lnSpc>
                <a:spcPct val="150000"/>
              </a:lnSpc>
            </a:pPr>
            <a:r>
              <a:rPr lang="zh-CN" altLang="zh-CN" dirty="0"/>
              <a:t>这</a:t>
            </a:r>
            <a:r>
              <a:rPr lang="en-US" altLang="zh-CN" dirty="0"/>
              <a:t>3</a:t>
            </a:r>
            <a:r>
              <a:rPr lang="zh-CN" altLang="zh-CN" dirty="0"/>
              <a:t>个参数表示渐变的初始位置是圆心在</a:t>
            </a:r>
            <a:r>
              <a:rPr lang="en-US" altLang="zh-CN" dirty="0"/>
              <a:t>(</a:t>
            </a:r>
            <a:r>
              <a:rPr lang="en-US" altLang="zh-CN" dirty="0" err="1"/>
              <a:t>x,y</a:t>
            </a:r>
            <a:r>
              <a:rPr lang="en-US" altLang="zh-CN" dirty="0"/>
              <a:t>)</a:t>
            </a:r>
            <a:r>
              <a:rPr lang="zh-CN" altLang="zh-CN" dirty="0"/>
              <a:t>上的半径为</a:t>
            </a:r>
            <a:r>
              <a:rPr lang="en-US" altLang="zh-CN" dirty="0"/>
              <a:t>r</a:t>
            </a:r>
            <a:r>
              <a:rPr lang="zh-CN" altLang="zh-CN" dirty="0"/>
              <a:t>的圆。圆形渐变的起点在圆心，终点在外围圆环。</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434530"/>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const grd = ctx.createCircularGradient(x, y, r)</a:t>
            </a:r>
            <a:endParaRPr lang="zh-CN" altLang="zh-CN" dirty="0">
              <a:solidFill>
                <a:schemeClr val="tx1"/>
              </a:solidFill>
            </a:endParaRPr>
          </a:p>
        </p:txBody>
      </p:sp>
    </p:spTree>
    <p:extLst>
      <p:ext uri="{BB962C8B-B14F-4D97-AF65-F5344CB8AC3E}">
        <p14:creationId xmlns:p14="http://schemas.microsoft.com/office/powerpoint/2010/main" val="27450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48426"/>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渐变样式</a:t>
            </a:r>
            <a:endParaRPr lang="en-US" altLang="zh-CN" b="1" dirty="0"/>
          </a:p>
          <a:p>
            <a:pPr>
              <a:lnSpc>
                <a:spcPct val="150000"/>
              </a:lnSpc>
            </a:pPr>
            <a:r>
              <a:rPr lang="zh-CN" altLang="zh-CN" dirty="0"/>
              <a:t>使用这两种渐变方法创建</a:t>
            </a:r>
            <a:r>
              <a:rPr lang="en-US" altLang="zh-CN" dirty="0" err="1"/>
              <a:t>canvasGradient</a:t>
            </a:r>
            <a:r>
              <a:rPr lang="zh-CN" altLang="zh-CN" dirty="0"/>
              <a:t>对象后均可继续使用</a:t>
            </a:r>
            <a:r>
              <a:rPr lang="en-US" altLang="zh-CN" dirty="0" err="1"/>
              <a:t>addColorStop</a:t>
            </a:r>
            <a:r>
              <a:rPr lang="en-US" altLang="zh-CN" dirty="0"/>
              <a:t>()</a:t>
            </a:r>
            <a:r>
              <a:rPr lang="zh-CN" altLang="zh-CN" dirty="0"/>
              <a:t>方法为渐变效果定义颜色与渐变点。其语法格式如下：</a:t>
            </a:r>
          </a:p>
          <a:p>
            <a:pPr>
              <a:lnSpc>
                <a:spcPct val="150000"/>
              </a:lnSpc>
            </a:pPr>
            <a:endParaRPr lang="zh-CN" altLang="zh-CN" dirty="0"/>
          </a:p>
          <a:p>
            <a:pPr>
              <a:lnSpc>
                <a:spcPct val="150000"/>
              </a:lnSpc>
            </a:pPr>
            <a:endParaRPr lang="en-US" altLang="zh-CN" dirty="0"/>
          </a:p>
          <a:p>
            <a:pPr>
              <a:lnSpc>
                <a:spcPct val="150000"/>
              </a:lnSpc>
            </a:pPr>
            <a:endParaRPr lang="zh-CN" altLang="zh-CN" dirty="0"/>
          </a:p>
          <a:p>
            <a:pPr>
              <a:lnSpc>
                <a:spcPct val="150000"/>
              </a:lnSpc>
            </a:pPr>
            <a:r>
              <a:rPr lang="zh-CN" altLang="zh-CN" dirty="0"/>
              <a:t>其中</a:t>
            </a:r>
            <a:r>
              <a:rPr lang="en-US" altLang="zh-CN" dirty="0"/>
              <a:t>position</a:t>
            </a:r>
            <a:r>
              <a:rPr lang="zh-CN" altLang="zh-CN" dirty="0"/>
              <a:t>参数需要填写一个</a:t>
            </a:r>
            <a:r>
              <a:rPr lang="en-US" altLang="zh-CN" dirty="0"/>
              <a:t>0-1</a:t>
            </a:r>
            <a:r>
              <a:rPr lang="zh-CN" altLang="zh-CN" dirty="0"/>
              <a:t>之间的数值，表示渐变点的相对位置。例如</a:t>
            </a:r>
            <a:r>
              <a:rPr lang="en-US" altLang="zh-CN" dirty="0"/>
              <a:t>0.5</a:t>
            </a:r>
            <a:r>
              <a:rPr lang="zh-CN" altLang="zh-CN" dirty="0"/>
              <a:t>表示在渐变区域的正中间。</a:t>
            </a:r>
            <a:r>
              <a:rPr lang="en-US" altLang="zh-CN" dirty="0"/>
              <a:t>color</a:t>
            </a:r>
            <a:r>
              <a:rPr lang="zh-CN" altLang="zh-CN" dirty="0"/>
              <a:t>参数需要填写一个有效的颜色值。</a:t>
            </a:r>
          </a:p>
          <a:p>
            <a:pPr>
              <a:lnSpc>
                <a:spcPct val="150000"/>
              </a:lnSpc>
            </a:pPr>
            <a:r>
              <a:rPr lang="zh-CN" altLang="zh-CN" dirty="0"/>
              <a:t>以上两种方法所创建出来的颜色渐变效果均可当作是一种特殊的颜色值赋予画笔。</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885521"/>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grd.addColorStop(position, color)</a:t>
            </a:r>
            <a:endParaRPr lang="zh-CN" altLang="zh-CN" dirty="0">
              <a:solidFill>
                <a:schemeClr val="tx1"/>
              </a:solidFill>
            </a:endParaRPr>
          </a:p>
        </p:txBody>
      </p:sp>
    </p:spTree>
    <p:extLst>
      <p:ext uri="{BB962C8B-B14F-4D97-AF65-F5344CB8AC3E}">
        <p14:creationId xmlns:p14="http://schemas.microsoft.com/office/powerpoint/2010/main" val="28306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3"/>
            <a:ext cx="4014554"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渐变样式</a:t>
            </a:r>
            <a:endParaRPr lang="en-US" altLang="zh-CN" b="1" dirty="0"/>
          </a:p>
          <a:p>
            <a:pPr>
              <a:lnSpc>
                <a:spcPct val="150000"/>
              </a:lnSpc>
            </a:pPr>
            <a:r>
              <a:rPr lang="zh-CN" altLang="zh-CN" dirty="0"/>
              <a:t>【例</a:t>
            </a:r>
            <a:r>
              <a:rPr lang="en-US" altLang="zh-CN" dirty="0"/>
              <a:t>11-20</a:t>
            </a:r>
            <a:r>
              <a:rPr lang="zh-CN" altLang="zh-CN" dirty="0"/>
              <a:t>】小程序界面</a:t>
            </a:r>
            <a:r>
              <a:rPr lang="en-US" altLang="zh-CN" dirty="0"/>
              <a:t>API</a:t>
            </a:r>
            <a:r>
              <a:rPr lang="zh-CN" altLang="zh-CN" dirty="0"/>
              <a:t>渐变样式的综合应用</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3" name="图片 2"/>
          <p:cNvPicPr>
            <a:picLocks noChangeAspect="1"/>
          </p:cNvPicPr>
          <p:nvPr/>
        </p:nvPicPr>
        <p:blipFill>
          <a:blip r:embed="rId2"/>
          <a:stretch>
            <a:fillRect/>
          </a:stretch>
        </p:blipFill>
        <p:spPr>
          <a:xfrm>
            <a:off x="6144772" y="2397963"/>
            <a:ext cx="4904762" cy="4047619"/>
          </a:xfrm>
          <a:prstGeom prst="rect">
            <a:avLst/>
          </a:prstGeom>
        </p:spPr>
      </p:pic>
    </p:spTree>
    <p:extLst>
      <p:ext uri="{BB962C8B-B14F-4D97-AF65-F5344CB8AC3E}">
        <p14:creationId xmlns:p14="http://schemas.microsoft.com/office/powerpoint/2010/main" val="23295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4"/>
            <a:ext cx="9406502"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阴影样式</a:t>
            </a:r>
            <a:endParaRPr lang="en-US" altLang="zh-CN" b="1" dirty="0"/>
          </a:p>
          <a:p>
            <a:pPr>
              <a:lnSpc>
                <a:spcPct val="150000"/>
              </a:lnSpc>
            </a:pPr>
            <a:r>
              <a:rPr lang="zh-CN" altLang="zh-CN" dirty="0"/>
              <a:t>小程序使用</a:t>
            </a:r>
            <a:r>
              <a:rPr lang="en-US" altLang="zh-CN" dirty="0" err="1"/>
              <a:t>setShadow</a:t>
            </a:r>
            <a:r>
              <a:rPr lang="en-US" altLang="zh-CN" dirty="0"/>
              <a:t>()</a:t>
            </a:r>
            <a:r>
              <a:rPr lang="zh-CN" altLang="zh-CN" dirty="0"/>
              <a:t>方法为画布中的图形或文本设置阴影效果，其语法格式如下：</a:t>
            </a:r>
          </a:p>
          <a:p>
            <a:pPr>
              <a:lnSpc>
                <a:spcPct val="150000"/>
              </a:lnSpc>
            </a:pPr>
            <a:endParaRPr lang="zh-CN" altLang="zh-CN" dirty="0"/>
          </a:p>
          <a:p>
            <a:pPr>
              <a:lnSpc>
                <a:spcPct val="150000"/>
              </a:lnSpc>
            </a:pPr>
            <a:endParaRPr lang="zh-CN" altLang="zh-CN" dirty="0"/>
          </a:p>
          <a:p>
            <a:pPr>
              <a:lnSpc>
                <a:spcPct val="150000"/>
              </a:lnSpc>
            </a:pPr>
            <a:r>
              <a:rPr lang="zh-CN" altLang="zh-CN" dirty="0"/>
              <a:t>参数解释如下：</a:t>
            </a:r>
          </a:p>
          <a:p>
            <a:pPr marL="285750" lvl="0" indent="-285750">
              <a:lnSpc>
                <a:spcPct val="150000"/>
              </a:lnSpc>
              <a:buFont typeface="Arial" panose="020B0604020202020204" pitchFamily="34" charset="0"/>
              <a:buChar char="•"/>
            </a:pPr>
            <a:r>
              <a:rPr lang="en-US" altLang="zh-CN" dirty="0" err="1"/>
              <a:t>offsetX</a:t>
            </a:r>
            <a:r>
              <a:rPr lang="zh-CN" altLang="zh-CN" dirty="0"/>
              <a:t>：</a:t>
            </a:r>
            <a:r>
              <a:rPr lang="en-US" altLang="zh-CN" dirty="0"/>
              <a:t>Number</a:t>
            </a:r>
            <a:r>
              <a:rPr lang="zh-CN" altLang="zh-CN" dirty="0"/>
              <a:t>类型，表示阴影相对于图形在水平方向的偏移；</a:t>
            </a:r>
          </a:p>
          <a:p>
            <a:pPr marL="285750" lvl="0" indent="-285750">
              <a:lnSpc>
                <a:spcPct val="150000"/>
              </a:lnSpc>
              <a:buFont typeface="Arial" panose="020B0604020202020204" pitchFamily="34" charset="0"/>
              <a:buChar char="•"/>
            </a:pPr>
            <a:r>
              <a:rPr lang="en-US" altLang="zh-CN" dirty="0" err="1"/>
              <a:t>offsetY</a:t>
            </a:r>
            <a:r>
              <a:rPr lang="zh-CN" altLang="zh-CN" dirty="0"/>
              <a:t>：</a:t>
            </a:r>
            <a:r>
              <a:rPr lang="en-US" altLang="zh-CN" dirty="0"/>
              <a:t>Number</a:t>
            </a:r>
            <a:r>
              <a:rPr lang="zh-CN" altLang="zh-CN" dirty="0"/>
              <a:t>类型，表示阴影相对于图形在垂直方向的偏移；</a:t>
            </a:r>
          </a:p>
          <a:p>
            <a:pPr marL="285750" lvl="0" indent="-285750">
              <a:lnSpc>
                <a:spcPct val="150000"/>
              </a:lnSpc>
              <a:buFont typeface="Arial" panose="020B0604020202020204" pitchFamily="34" charset="0"/>
              <a:buChar char="•"/>
            </a:pPr>
            <a:r>
              <a:rPr lang="en-US" altLang="zh-CN" dirty="0"/>
              <a:t>blur</a:t>
            </a:r>
            <a:r>
              <a:rPr lang="zh-CN" altLang="zh-CN" dirty="0"/>
              <a:t>：</a:t>
            </a:r>
            <a:r>
              <a:rPr lang="en-US" altLang="zh-CN" dirty="0"/>
              <a:t>Number</a:t>
            </a:r>
            <a:r>
              <a:rPr lang="zh-CN" altLang="zh-CN" dirty="0"/>
              <a:t>类型，表示阴影的模糊程度，数值越大越模糊，取值范围是</a:t>
            </a:r>
            <a:r>
              <a:rPr lang="en-US" altLang="zh-CN" dirty="0"/>
              <a:t>0-100</a:t>
            </a:r>
            <a:r>
              <a:rPr lang="zh-CN" altLang="zh-CN" dirty="0"/>
              <a:t>；</a:t>
            </a:r>
          </a:p>
          <a:p>
            <a:pPr marL="285750" lvl="0" indent="-285750">
              <a:lnSpc>
                <a:spcPct val="150000"/>
              </a:lnSpc>
              <a:buFont typeface="Arial" panose="020B0604020202020204" pitchFamily="34" charset="0"/>
              <a:buChar char="•"/>
            </a:pPr>
            <a:r>
              <a:rPr lang="en-US" altLang="zh-CN" dirty="0"/>
              <a:t>color</a:t>
            </a:r>
            <a:r>
              <a:rPr lang="zh-CN" altLang="zh-CN" dirty="0"/>
              <a:t>：</a:t>
            </a:r>
            <a:r>
              <a:rPr lang="en-US" altLang="zh-CN" dirty="0"/>
              <a:t>Color</a:t>
            </a:r>
            <a:r>
              <a:rPr lang="zh-CN" altLang="zh-CN" dirty="0"/>
              <a:t>类型，表示阴影的颜色。</a:t>
            </a:r>
          </a:p>
          <a:p>
            <a:pPr>
              <a:lnSpc>
                <a:spcPct val="150000"/>
              </a:lnSpc>
            </a:pPr>
            <a:r>
              <a:rPr lang="zh-CN" altLang="zh-CN" dirty="0"/>
              <a:t>注：上述参数均为可选，</a:t>
            </a:r>
            <a:r>
              <a:rPr lang="en-US" altLang="zh-CN" dirty="0" err="1"/>
              <a:t>offsetX</a:t>
            </a:r>
            <a:r>
              <a:rPr lang="zh-CN" altLang="zh-CN" dirty="0"/>
              <a:t>、</a:t>
            </a:r>
            <a:r>
              <a:rPr lang="en-US" altLang="zh-CN" dirty="0" err="1"/>
              <a:t>offsetY</a:t>
            </a:r>
            <a:r>
              <a:rPr lang="zh-CN" altLang="zh-CN" dirty="0"/>
              <a:t>、</a:t>
            </a:r>
            <a:r>
              <a:rPr lang="en-US" altLang="zh-CN" dirty="0"/>
              <a:t>blur</a:t>
            </a:r>
            <a:r>
              <a:rPr lang="zh-CN" altLang="zh-CN" dirty="0"/>
              <a:t>的默认值为</a:t>
            </a:r>
            <a:r>
              <a:rPr lang="en-US" altLang="zh-CN" dirty="0"/>
              <a:t>0</a:t>
            </a:r>
            <a:r>
              <a:rPr lang="zh-CN" altLang="zh-CN" dirty="0"/>
              <a:t>，</a:t>
            </a:r>
            <a:r>
              <a:rPr lang="en-US" altLang="zh-CN" dirty="0"/>
              <a:t>color</a:t>
            </a:r>
            <a:r>
              <a:rPr lang="zh-CN" altLang="zh-CN" dirty="0"/>
              <a:t>默认值为</a:t>
            </a:r>
            <a:r>
              <a:rPr lang="en-US" altLang="zh-CN" dirty="0"/>
              <a:t>black</a:t>
            </a:r>
            <a:r>
              <a:rPr lang="zh-CN" altLang="zh-CN" dirty="0"/>
              <a:t>。</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32064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ctx.setShadow(offsetX, offset, blur, color)</a:t>
            </a:r>
            <a:endParaRPr lang="zh-CN" altLang="zh-CN" dirty="0">
              <a:solidFill>
                <a:schemeClr val="tx1"/>
              </a:solidFill>
            </a:endParaRPr>
          </a:p>
        </p:txBody>
      </p:sp>
    </p:spTree>
    <p:extLst>
      <p:ext uri="{BB962C8B-B14F-4D97-AF65-F5344CB8AC3E}">
        <p14:creationId xmlns:p14="http://schemas.microsoft.com/office/powerpoint/2010/main" val="21932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58246"/>
            <a:ext cx="100534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其中</a:t>
            </a:r>
            <a:r>
              <a:rPr lang="en-US" altLang="zh-CN" sz="2000" dirty="0"/>
              <a:t>success</a:t>
            </a:r>
            <a:r>
              <a:rPr lang="zh-CN" altLang="zh-CN" sz="2000" dirty="0"/>
              <a:t>返回参数说明如表所示。</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模态弹窗</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graphicFrame>
        <p:nvGraphicFramePr>
          <p:cNvPr id="8" name="表格 7"/>
          <p:cNvGraphicFramePr>
            <a:graphicFrameLocks noGrp="1"/>
          </p:cNvGraphicFramePr>
          <p:nvPr>
            <p:extLst>
              <p:ext uri="{D42A27DB-BD31-4B8C-83A1-F6EECF244321}">
                <p14:modId xmlns:p14="http://schemas.microsoft.com/office/powerpoint/2010/main" val="3033073666"/>
              </p:ext>
            </p:extLst>
          </p:nvPr>
        </p:nvGraphicFramePr>
        <p:xfrm>
          <a:off x="1684104" y="2850907"/>
          <a:ext cx="7480469" cy="1772133"/>
        </p:xfrm>
        <a:graphic>
          <a:graphicData uri="http://schemas.openxmlformats.org/drawingml/2006/table">
            <a:tbl>
              <a:tblPr firstRow="1" firstCol="1" bandRow="1">
                <a:tableStyleId>{B301B821-A1FF-4177-AEE7-76D212191A09}</a:tableStyleId>
              </a:tblPr>
              <a:tblGrid>
                <a:gridCol w="988220">
                  <a:extLst>
                    <a:ext uri="{9D8B030D-6E8A-4147-A177-3AD203B41FA5}">
                      <a16:colId xmlns:a16="http://schemas.microsoft.com/office/drawing/2014/main" val="20000"/>
                    </a:ext>
                  </a:extLst>
                </a:gridCol>
                <a:gridCol w="1008513">
                  <a:extLst>
                    <a:ext uri="{9D8B030D-6E8A-4147-A177-3AD203B41FA5}">
                      <a16:colId xmlns:a16="http://schemas.microsoft.com/office/drawing/2014/main" val="20001"/>
                    </a:ext>
                  </a:extLst>
                </a:gridCol>
                <a:gridCol w="4477869">
                  <a:extLst>
                    <a:ext uri="{9D8B030D-6E8A-4147-A177-3AD203B41FA5}">
                      <a16:colId xmlns:a16="http://schemas.microsoft.com/office/drawing/2014/main" val="20002"/>
                    </a:ext>
                  </a:extLst>
                </a:gridCol>
                <a:gridCol w="1005867">
                  <a:extLst>
                    <a:ext uri="{9D8B030D-6E8A-4147-A177-3AD203B41FA5}">
                      <a16:colId xmlns:a16="http://schemas.microsoft.com/office/drawing/2014/main" val="20003"/>
                    </a:ext>
                  </a:extLst>
                </a:gridCol>
              </a:tblGrid>
              <a:tr h="430216">
                <a:tc>
                  <a:txBody>
                    <a:bodyPr/>
                    <a:lstStyle/>
                    <a:p>
                      <a:pPr algn="l">
                        <a:lnSpc>
                          <a:spcPct val="150000"/>
                        </a:lnSpc>
                        <a:spcAft>
                          <a:spcPts val="0"/>
                        </a:spcAft>
                      </a:pPr>
                      <a:r>
                        <a:rPr lang="zh-CN" sz="1400" kern="0" dirty="0">
                          <a:effectLst/>
                        </a:rPr>
                        <a:t>参数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说明</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最低版本</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30216">
                <a:tc>
                  <a:txBody>
                    <a:bodyPr/>
                    <a:lstStyle/>
                    <a:p>
                      <a:pPr algn="l">
                        <a:lnSpc>
                          <a:spcPct val="150000"/>
                        </a:lnSpc>
                        <a:spcAft>
                          <a:spcPts val="0"/>
                        </a:spcAft>
                      </a:pPr>
                      <a:r>
                        <a:rPr lang="en-US" sz="1400" kern="0">
                          <a:effectLst/>
                        </a:rPr>
                        <a:t>confirm</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Boolean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为</a:t>
                      </a:r>
                      <a:r>
                        <a:rPr lang="en-US" sz="1400" kern="0">
                          <a:effectLst/>
                        </a:rPr>
                        <a:t> true </a:t>
                      </a:r>
                      <a:r>
                        <a:rPr lang="zh-CN" sz="1400" kern="0">
                          <a:effectLst/>
                        </a:rPr>
                        <a:t>时，表示用户点击了确定按钮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11701">
                <a:tc>
                  <a:txBody>
                    <a:bodyPr/>
                    <a:lstStyle/>
                    <a:p>
                      <a:pPr algn="l">
                        <a:lnSpc>
                          <a:spcPct val="150000"/>
                        </a:lnSpc>
                        <a:spcAft>
                          <a:spcPts val="0"/>
                        </a:spcAft>
                      </a:pPr>
                      <a:r>
                        <a:rPr lang="en-US" sz="1400" kern="0">
                          <a:effectLst/>
                        </a:rPr>
                        <a:t>cancel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Boolean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为</a:t>
                      </a:r>
                      <a:r>
                        <a:rPr lang="en-US" sz="1400" kern="0" dirty="0">
                          <a:effectLst/>
                        </a:rPr>
                        <a:t> true </a:t>
                      </a:r>
                      <a:r>
                        <a:rPr lang="zh-CN" sz="1400" kern="0" dirty="0">
                          <a:effectLst/>
                        </a:rPr>
                        <a:t>时，表示用户点击了取消（用于</a:t>
                      </a:r>
                      <a:r>
                        <a:rPr lang="en-US" sz="1400" kern="0" dirty="0">
                          <a:effectLst/>
                        </a:rPr>
                        <a:t> Android </a:t>
                      </a:r>
                      <a:r>
                        <a:rPr lang="zh-CN" sz="1400" kern="0" dirty="0">
                          <a:effectLst/>
                        </a:rPr>
                        <a:t>系统区分点击蒙层关闭还是点击取消按钮关闭）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dirty="0">
                          <a:effectLst/>
                        </a:rPr>
                        <a:t>1.1.0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0364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4"/>
            <a:ext cx="9406502"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阴影样式</a:t>
            </a:r>
            <a:endParaRPr lang="en-US" altLang="zh-CN" b="1" dirty="0"/>
          </a:p>
          <a:p>
            <a:pPr>
              <a:lnSpc>
                <a:spcPct val="150000"/>
              </a:lnSpc>
            </a:pPr>
            <a:r>
              <a:rPr lang="zh-CN" altLang="zh-CN" dirty="0"/>
              <a:t>因此前面的代码也可以修改为如下写法：</a:t>
            </a:r>
          </a:p>
          <a:p>
            <a:pPr>
              <a:lnSpc>
                <a:spcPct val="150000"/>
              </a:lnSpc>
            </a:pPr>
            <a:endParaRPr lang="zh-CN" altLang="zh-CN" dirty="0"/>
          </a:p>
          <a:p>
            <a:pPr>
              <a:lnSpc>
                <a:spcPct val="150000"/>
              </a:lnSpc>
            </a:pPr>
            <a:endParaRPr lang="zh-CN" altLang="zh-CN" dirty="0"/>
          </a:p>
          <a:p>
            <a:pPr>
              <a:lnSpc>
                <a:spcPct val="150000"/>
              </a:lnSpc>
            </a:pPr>
            <a:r>
              <a:rPr lang="zh-CN" altLang="zh-CN" dirty="0"/>
              <a:t>上述代码表示设置一个模糊级别为</a:t>
            </a:r>
            <a:r>
              <a:rPr lang="en-US" altLang="zh-CN" dirty="0"/>
              <a:t>20</a:t>
            </a:r>
            <a:r>
              <a:rPr lang="zh-CN" altLang="zh-CN" dirty="0"/>
              <a:t>的银色阴影效果，阴影相对于图形往右边和下方均偏移</a:t>
            </a:r>
            <a:r>
              <a:rPr lang="en-US" altLang="zh-CN" dirty="0"/>
              <a:t>20</a:t>
            </a:r>
            <a:r>
              <a:rPr lang="zh-CN" altLang="zh-CN" dirty="0"/>
              <a:t>像素的距离。</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32064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ctx.setShadow(10, 10, 20, 'silver')</a:t>
            </a:r>
            <a:endParaRPr lang="zh-CN" altLang="zh-CN" dirty="0">
              <a:solidFill>
                <a:schemeClr val="tx1"/>
              </a:solidFill>
            </a:endParaRPr>
          </a:p>
        </p:txBody>
      </p:sp>
    </p:spTree>
    <p:extLst>
      <p:ext uri="{BB962C8B-B14F-4D97-AF65-F5344CB8AC3E}">
        <p14:creationId xmlns:p14="http://schemas.microsoft.com/office/powerpoint/2010/main" val="428351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4"/>
            <a:ext cx="940650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阴影样式</a:t>
            </a:r>
            <a:endParaRPr lang="en-US" altLang="zh-CN" b="1" dirty="0"/>
          </a:p>
          <a:p>
            <a:pPr>
              <a:lnSpc>
                <a:spcPct val="150000"/>
              </a:lnSpc>
            </a:pPr>
            <a:r>
              <a:rPr lang="zh-CN" altLang="zh-CN" dirty="0"/>
              <a:t>画布对象中还具有</a:t>
            </a:r>
            <a:r>
              <a:rPr lang="en-US" altLang="zh-CN" dirty="0"/>
              <a:t>4</a:t>
            </a:r>
            <a:r>
              <a:rPr lang="zh-CN" altLang="zh-CN" dirty="0"/>
              <a:t>个属性可以用于设置阴影单项样式，如表所示。</a:t>
            </a:r>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graphicFrame>
        <p:nvGraphicFramePr>
          <p:cNvPr id="3" name="表格 2"/>
          <p:cNvGraphicFramePr>
            <a:graphicFrameLocks noGrp="1"/>
          </p:cNvGraphicFramePr>
          <p:nvPr>
            <p:extLst>
              <p:ext uri="{D42A27DB-BD31-4B8C-83A1-F6EECF244321}">
                <p14:modId xmlns:p14="http://schemas.microsoft.com/office/powerpoint/2010/main" val="2358512178"/>
              </p:ext>
            </p:extLst>
          </p:nvPr>
        </p:nvGraphicFramePr>
        <p:xfrm>
          <a:off x="2124634" y="3639093"/>
          <a:ext cx="7328647" cy="2273440"/>
        </p:xfrm>
        <a:graphic>
          <a:graphicData uri="http://schemas.openxmlformats.org/drawingml/2006/table">
            <a:tbl>
              <a:tblPr firstRow="1" firstCol="1" bandRow="1">
                <a:tableStyleId>{1FECB4D8-DB02-4DC6-A0A2-4F2EBAE1DC90}</a:tableStyleId>
              </a:tblPr>
              <a:tblGrid>
                <a:gridCol w="1555682">
                  <a:extLst>
                    <a:ext uri="{9D8B030D-6E8A-4147-A177-3AD203B41FA5}">
                      <a16:colId xmlns:a16="http://schemas.microsoft.com/office/drawing/2014/main" val="20000"/>
                    </a:ext>
                  </a:extLst>
                </a:gridCol>
                <a:gridCol w="1097319">
                  <a:extLst>
                    <a:ext uri="{9D8B030D-6E8A-4147-A177-3AD203B41FA5}">
                      <a16:colId xmlns:a16="http://schemas.microsoft.com/office/drawing/2014/main" val="20001"/>
                    </a:ext>
                  </a:extLst>
                </a:gridCol>
                <a:gridCol w="4675646">
                  <a:extLst>
                    <a:ext uri="{9D8B030D-6E8A-4147-A177-3AD203B41FA5}">
                      <a16:colId xmlns:a16="http://schemas.microsoft.com/office/drawing/2014/main" val="20002"/>
                    </a:ext>
                  </a:extLst>
                </a:gridCol>
              </a:tblGrid>
              <a:tr h="454688">
                <a:tc>
                  <a:txBody>
                    <a:bodyPr/>
                    <a:lstStyle/>
                    <a:p>
                      <a:pPr algn="just">
                        <a:lnSpc>
                          <a:spcPct val="150000"/>
                        </a:lnSpc>
                        <a:spcAft>
                          <a:spcPts val="0"/>
                        </a:spcAft>
                      </a:pPr>
                      <a:r>
                        <a:rPr lang="zh-CN" sz="1200" kern="100">
                          <a:effectLst/>
                        </a:rPr>
                        <a:t>属性名称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a:effectLst/>
                        </a:rPr>
                        <a:t>属性值</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a:effectLst/>
                        </a:rPr>
                        <a:t>解释</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54688">
                <a:tc>
                  <a:txBody>
                    <a:bodyPr/>
                    <a:lstStyle/>
                    <a:p>
                      <a:pPr algn="just">
                        <a:lnSpc>
                          <a:spcPct val="150000"/>
                        </a:lnSpc>
                        <a:spcAft>
                          <a:spcPts val="0"/>
                        </a:spcAft>
                      </a:pPr>
                      <a:r>
                        <a:rPr lang="en-US" sz="1200" kern="100">
                          <a:effectLst/>
                        </a:rPr>
                        <a:t>shadowOffsetX</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a:effectLst/>
                        </a:rPr>
                        <a:t>用于设置阴影在</a:t>
                      </a:r>
                      <a:r>
                        <a:rPr lang="en-US" sz="1200" kern="100">
                          <a:effectLst/>
                        </a:rPr>
                        <a:t>x</a:t>
                      </a:r>
                      <a:r>
                        <a:rPr lang="zh-CN" sz="1200" kern="100">
                          <a:effectLst/>
                        </a:rPr>
                        <a:t>轴方向的延伸距离，默认值为</a:t>
                      </a:r>
                      <a:r>
                        <a:rPr lang="en-US" sz="1200" kern="100">
                          <a:effectLst/>
                        </a:rPr>
                        <a:t>0</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54688">
                <a:tc>
                  <a:txBody>
                    <a:bodyPr/>
                    <a:lstStyle/>
                    <a:p>
                      <a:pPr algn="just">
                        <a:lnSpc>
                          <a:spcPct val="150000"/>
                        </a:lnSpc>
                        <a:spcAft>
                          <a:spcPts val="0"/>
                        </a:spcAft>
                      </a:pPr>
                      <a:r>
                        <a:rPr lang="en-US" sz="1200" kern="100">
                          <a:effectLst/>
                        </a:rPr>
                        <a:t>shadowOffsetY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a:effectLst/>
                        </a:rPr>
                        <a:t>用于设置阴影在</a:t>
                      </a:r>
                      <a:r>
                        <a:rPr lang="en-US" sz="1200" kern="100">
                          <a:effectLst/>
                        </a:rPr>
                        <a:t>y</a:t>
                      </a:r>
                      <a:r>
                        <a:rPr lang="zh-CN" sz="1200" kern="100">
                          <a:effectLst/>
                        </a:rPr>
                        <a:t>轴方向的延伸距离，默认值为</a:t>
                      </a:r>
                      <a:r>
                        <a:rPr lang="en-US" sz="1200" kern="100">
                          <a:effectLst/>
                        </a:rPr>
                        <a:t>0</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54688">
                <a:tc>
                  <a:txBody>
                    <a:bodyPr/>
                    <a:lstStyle/>
                    <a:p>
                      <a:pPr algn="just">
                        <a:lnSpc>
                          <a:spcPct val="150000"/>
                        </a:lnSpc>
                        <a:spcAft>
                          <a:spcPts val="0"/>
                        </a:spcAft>
                      </a:pPr>
                      <a:r>
                        <a:rPr lang="en-US" sz="1200" kern="100">
                          <a:effectLst/>
                        </a:rPr>
                        <a:t>shadowBlur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a:effectLst/>
                        </a:rPr>
                        <a:t>用于设置阴影的模糊程度，默认值为</a:t>
                      </a:r>
                      <a:r>
                        <a:rPr lang="en-US" sz="1200" kern="100">
                          <a:effectLst/>
                        </a:rPr>
                        <a:t>0</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54688">
                <a:tc>
                  <a:txBody>
                    <a:bodyPr/>
                    <a:lstStyle/>
                    <a:p>
                      <a:pPr algn="just">
                        <a:lnSpc>
                          <a:spcPct val="150000"/>
                        </a:lnSpc>
                        <a:spcAft>
                          <a:spcPts val="0"/>
                        </a:spcAft>
                      </a:pPr>
                      <a:r>
                        <a:rPr lang="en-US" sz="1200" kern="100">
                          <a:effectLst/>
                        </a:rPr>
                        <a:t>shadowColor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rPr>
                        <a:t>Color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200" kern="100" dirty="0">
                          <a:effectLst/>
                        </a:rPr>
                        <a:t>用于设置阴影的颜色，默认值为透明度为</a:t>
                      </a:r>
                      <a:r>
                        <a:rPr lang="en-US" sz="1200" kern="100" dirty="0">
                          <a:effectLst/>
                        </a:rPr>
                        <a:t>0</a:t>
                      </a:r>
                      <a:r>
                        <a:rPr lang="zh-CN" sz="1200" kern="100" dirty="0">
                          <a:effectLst/>
                        </a:rPr>
                        <a:t>的黑色。</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09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4"/>
            <a:ext cx="940650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阴影样式</a:t>
            </a:r>
            <a:endParaRPr lang="en-US" altLang="zh-CN" b="1" dirty="0"/>
          </a:p>
          <a:p>
            <a:pPr>
              <a:lnSpc>
                <a:spcPct val="150000"/>
              </a:lnSpc>
            </a:pPr>
            <a:r>
              <a:rPr lang="zh-CN" altLang="zh-CN" dirty="0"/>
              <a:t>因此前面的代码也可以修改为如下写法：</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zh-CN" altLang="zh-CN" dirty="0"/>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3320647"/>
            <a:ext cx="8789214" cy="1705403"/>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solidFill>
                  <a:schemeClr val="tx1"/>
                </a:solidFill>
              </a:rPr>
              <a:t>ctx.shadowOffsetX</a:t>
            </a:r>
            <a:r>
              <a:rPr lang="en-US" altLang="zh-CN" dirty="0">
                <a:solidFill>
                  <a:schemeClr val="tx1"/>
                </a:solidFill>
              </a:rPr>
              <a:t> = 10</a:t>
            </a:r>
            <a:endParaRPr lang="zh-CN" altLang="zh-CN" dirty="0">
              <a:solidFill>
                <a:schemeClr val="tx1"/>
              </a:solidFill>
            </a:endParaRPr>
          </a:p>
          <a:p>
            <a:pPr marL="342900" lvl="0" indent="-342900">
              <a:lnSpc>
                <a:spcPct val="150000"/>
              </a:lnSpc>
              <a:buFont typeface="+mj-lt"/>
              <a:buAutoNum type="arabicPeriod"/>
            </a:pPr>
            <a:r>
              <a:rPr lang="en-US" altLang="zh-CN" dirty="0" err="1">
                <a:solidFill>
                  <a:schemeClr val="tx1"/>
                </a:solidFill>
              </a:rPr>
              <a:t>ctx.shadowOffsetY</a:t>
            </a:r>
            <a:r>
              <a:rPr lang="en-US" altLang="zh-CN" dirty="0">
                <a:solidFill>
                  <a:schemeClr val="tx1"/>
                </a:solidFill>
              </a:rPr>
              <a:t> = 10</a:t>
            </a:r>
            <a:endParaRPr lang="zh-CN" altLang="zh-CN" dirty="0">
              <a:solidFill>
                <a:schemeClr val="tx1"/>
              </a:solidFill>
            </a:endParaRPr>
          </a:p>
          <a:p>
            <a:pPr marL="342900" lvl="0" indent="-342900">
              <a:lnSpc>
                <a:spcPct val="150000"/>
              </a:lnSpc>
              <a:buFont typeface="+mj-lt"/>
              <a:buAutoNum type="arabicPeriod"/>
            </a:pPr>
            <a:r>
              <a:rPr lang="en-US" altLang="zh-CN" dirty="0" err="1">
                <a:solidFill>
                  <a:schemeClr val="tx1"/>
                </a:solidFill>
              </a:rPr>
              <a:t>ctx.shadowBlur</a:t>
            </a:r>
            <a:r>
              <a:rPr lang="en-US" altLang="zh-CN" dirty="0">
                <a:solidFill>
                  <a:schemeClr val="tx1"/>
                </a:solidFill>
              </a:rPr>
              <a:t> = 20</a:t>
            </a:r>
            <a:endParaRPr lang="zh-CN" altLang="zh-CN" dirty="0">
              <a:solidFill>
                <a:schemeClr val="tx1"/>
              </a:solidFill>
            </a:endParaRPr>
          </a:p>
          <a:p>
            <a:pPr marL="342900" indent="-342900">
              <a:lnSpc>
                <a:spcPct val="150000"/>
              </a:lnSpc>
              <a:buFont typeface="+mj-lt"/>
              <a:buAutoNum type="arabicPeriod"/>
            </a:pPr>
            <a:r>
              <a:rPr lang="en-US" altLang="zh-CN" dirty="0" err="1">
                <a:solidFill>
                  <a:schemeClr val="tx1"/>
                </a:solidFill>
              </a:rPr>
              <a:t>ctx.shadowColor</a:t>
            </a:r>
            <a:r>
              <a:rPr lang="en-US" altLang="zh-CN" dirty="0">
                <a:solidFill>
                  <a:schemeClr val="tx1"/>
                </a:solidFill>
              </a:rPr>
              <a:t>= 'silver'</a:t>
            </a:r>
            <a:endParaRPr lang="zh-CN" altLang="zh-CN" dirty="0">
              <a:solidFill>
                <a:schemeClr val="tx1"/>
              </a:solidFill>
            </a:endParaRPr>
          </a:p>
        </p:txBody>
      </p:sp>
    </p:spTree>
    <p:extLst>
      <p:ext uri="{BB962C8B-B14F-4D97-AF65-F5344CB8AC3E}">
        <p14:creationId xmlns:p14="http://schemas.microsoft.com/office/powerpoint/2010/main" val="5249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58399" y="2397964"/>
            <a:ext cx="9406502"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阴影样式</a:t>
            </a:r>
            <a:endParaRPr lang="en-US" altLang="zh-CN" b="1" dirty="0"/>
          </a:p>
          <a:p>
            <a:pPr>
              <a:lnSpc>
                <a:spcPct val="150000"/>
              </a:lnSpc>
            </a:pPr>
            <a:r>
              <a:rPr lang="zh-CN" altLang="zh-CN" dirty="0"/>
              <a:t>【例</a:t>
            </a:r>
            <a:r>
              <a:rPr lang="en-US" altLang="zh-CN" dirty="0"/>
              <a:t>11-21</a:t>
            </a:r>
            <a:r>
              <a:rPr lang="zh-CN" altLang="zh-CN" dirty="0"/>
              <a:t>】小程序界面</a:t>
            </a:r>
            <a:r>
              <a:rPr lang="en-US" altLang="zh-CN" dirty="0"/>
              <a:t>API</a:t>
            </a:r>
            <a:r>
              <a:rPr lang="zh-CN" altLang="zh-CN" dirty="0"/>
              <a:t>阴影样式的简单应用</a:t>
            </a:r>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zh-CN" altLang="zh-CN" dirty="0"/>
          </a:p>
        </p:txBody>
      </p:sp>
      <p:sp>
        <p:nvSpPr>
          <p:cNvPr id="5" name="矩形 4"/>
          <p:cNvSpPr/>
          <p:nvPr/>
        </p:nvSpPr>
        <p:spPr>
          <a:xfrm flipV="1">
            <a:off x="1561822" y="148442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583382"/>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148060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492" y="1613704"/>
            <a:ext cx="2563626" cy="45345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89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98018" y="2972426"/>
            <a:ext cx="9931981"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5. </a:t>
            </a:r>
            <a:r>
              <a:rPr lang="zh-CN" altLang="en-US" b="1" dirty="0"/>
              <a:t>图案填充</a:t>
            </a:r>
            <a:endParaRPr lang="en-US" altLang="zh-CN" b="1" dirty="0"/>
          </a:p>
          <a:p>
            <a:pPr>
              <a:lnSpc>
                <a:spcPct val="150000"/>
              </a:lnSpc>
            </a:pPr>
            <a:r>
              <a:rPr lang="zh-CN" altLang="zh-CN" dirty="0"/>
              <a:t>小程序使用</a:t>
            </a:r>
            <a:r>
              <a:rPr lang="en-US" altLang="zh-CN" dirty="0" err="1"/>
              <a:t>createPattern</a:t>
            </a:r>
            <a:r>
              <a:rPr lang="zh-CN" altLang="zh-CN" dirty="0"/>
              <a:t>对指定的区域进行图案填充，该接口从基础库</a:t>
            </a:r>
            <a:r>
              <a:rPr lang="en-US" altLang="zh-CN" dirty="0"/>
              <a:t> 1.9.90 </a:t>
            </a:r>
            <a:r>
              <a:rPr lang="zh-CN" altLang="zh-CN" dirty="0"/>
              <a:t>开始支持，低版本需做兼容处理。其语法格式如下：</a:t>
            </a:r>
          </a:p>
          <a:p>
            <a:pPr>
              <a:lnSpc>
                <a:spcPct val="150000"/>
              </a:lnSpc>
            </a:pPr>
            <a:endParaRPr lang="zh-CN" altLang="zh-CN" dirty="0"/>
          </a:p>
          <a:p>
            <a:pPr>
              <a:lnSpc>
                <a:spcPct val="150000"/>
              </a:lnSpc>
            </a:pPr>
            <a:endParaRPr lang="zh-CN" altLang="zh-CN" dirty="0"/>
          </a:p>
          <a:p>
            <a:pPr>
              <a:lnSpc>
                <a:spcPct val="150000"/>
              </a:lnSpc>
            </a:pPr>
            <a:r>
              <a:rPr lang="zh-CN" altLang="zh-CN" dirty="0"/>
              <a:t>参数解释如下：</a:t>
            </a:r>
          </a:p>
          <a:p>
            <a:pPr marL="285750" lvl="0" indent="-285750">
              <a:lnSpc>
                <a:spcPct val="150000"/>
              </a:lnSpc>
              <a:buFont typeface="Arial" panose="020B0604020202020204" pitchFamily="34" charset="0"/>
              <a:buChar char="•"/>
            </a:pPr>
            <a:r>
              <a:rPr lang="en-US" altLang="zh-CN" dirty="0"/>
              <a:t>image</a:t>
            </a:r>
            <a:r>
              <a:rPr lang="zh-CN" altLang="zh-CN" dirty="0"/>
              <a:t>：</a:t>
            </a:r>
            <a:r>
              <a:rPr lang="en-US" altLang="zh-CN" dirty="0"/>
              <a:t>String</a:t>
            </a:r>
            <a:r>
              <a:rPr lang="zh-CN" altLang="zh-CN" dirty="0"/>
              <a:t>类型，图案来源，仅支持包内路径和临时路径；</a:t>
            </a:r>
          </a:p>
          <a:p>
            <a:pPr marL="285750" lvl="0" indent="-285750">
              <a:lnSpc>
                <a:spcPct val="150000"/>
              </a:lnSpc>
              <a:buFont typeface="Arial" panose="020B0604020202020204" pitchFamily="34" charset="0"/>
              <a:buChar char="•"/>
            </a:pPr>
            <a:r>
              <a:rPr lang="en-US" altLang="zh-CN" dirty="0"/>
              <a:t>repetition</a:t>
            </a:r>
            <a:r>
              <a:rPr lang="zh-CN" altLang="zh-CN" dirty="0"/>
              <a:t>：</a:t>
            </a:r>
            <a:r>
              <a:rPr lang="en-US" altLang="zh-CN" dirty="0"/>
              <a:t>String</a:t>
            </a:r>
            <a:r>
              <a:rPr lang="zh-CN" altLang="zh-CN" dirty="0"/>
              <a:t>类型，图案重复方向，有效值有</a:t>
            </a:r>
            <a:r>
              <a:rPr lang="en-US" altLang="zh-CN" dirty="0"/>
              <a:t>: repeat, repeat-x, repeat-y, no-repeat</a:t>
            </a:r>
            <a:r>
              <a:rPr lang="zh-CN" altLang="zh-CN" dirty="0"/>
              <a:t>。</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ctx.createPattern(image, repetition)</a:t>
            </a:r>
            <a:endParaRPr lang="zh-CN" altLang="zh-CN" dirty="0">
              <a:solidFill>
                <a:schemeClr val="tx1"/>
              </a:solidFill>
            </a:endParaRPr>
          </a:p>
        </p:txBody>
      </p:sp>
    </p:spTree>
    <p:extLst>
      <p:ext uri="{BB962C8B-B14F-4D97-AF65-F5344CB8AC3E}">
        <p14:creationId xmlns:p14="http://schemas.microsoft.com/office/powerpoint/2010/main" val="206698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72426"/>
            <a:ext cx="993198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5. </a:t>
            </a:r>
            <a:r>
              <a:rPr lang="zh-CN" altLang="en-US" b="1" dirty="0"/>
              <a:t>图案填充</a:t>
            </a:r>
            <a:endParaRPr lang="en-US" altLang="zh-CN" b="1" dirty="0"/>
          </a:p>
          <a:p>
            <a:pPr>
              <a:lnSpc>
                <a:spcPct val="150000"/>
              </a:lnSpc>
            </a:pPr>
            <a:r>
              <a:rPr lang="zh-CN" altLang="zh-CN" dirty="0"/>
              <a:t>【例</a:t>
            </a:r>
            <a:r>
              <a:rPr lang="en-US" altLang="zh-CN" dirty="0"/>
              <a:t>11-22</a:t>
            </a:r>
            <a:r>
              <a:rPr lang="zh-CN" altLang="zh-CN" dirty="0"/>
              <a:t>】小程序界面</a:t>
            </a:r>
            <a:r>
              <a:rPr lang="en-US" altLang="zh-CN" dirty="0"/>
              <a:t>API</a:t>
            </a:r>
            <a:r>
              <a:rPr lang="zh-CN" altLang="zh-CN" dirty="0"/>
              <a:t>图案填充的简单应用</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颜色与样式</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06</a:t>
            </a:r>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944" y="1335509"/>
            <a:ext cx="2603966" cy="46954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31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98018" y="2972426"/>
            <a:ext cx="9770617" cy="17054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t>        </a:t>
            </a:r>
            <a:r>
              <a:rPr lang="zh-CN" altLang="zh-CN" dirty="0"/>
              <a:t>在小程序中，</a:t>
            </a:r>
            <a:r>
              <a:rPr lang="en-US" altLang="zh-CN" b="1" dirty="0">
                <a:solidFill>
                  <a:srgbClr val="FF0000"/>
                </a:solidFill>
              </a:rPr>
              <a:t>save()</a:t>
            </a:r>
            <a:r>
              <a:rPr lang="zh-CN" altLang="zh-CN" dirty="0"/>
              <a:t>和</a:t>
            </a:r>
            <a:r>
              <a:rPr lang="en-US" altLang="zh-CN" b="1" dirty="0">
                <a:solidFill>
                  <a:srgbClr val="FF0000"/>
                </a:solidFill>
              </a:rPr>
              <a:t>restore()</a:t>
            </a:r>
            <a:r>
              <a:rPr lang="zh-CN" altLang="zh-CN" dirty="0"/>
              <a:t>方法是绘制复杂图形的快捷方式，用于记录或恢复画布的绘画状态。</a:t>
            </a:r>
            <a:endParaRPr lang="en-US" altLang="zh-CN" dirty="0"/>
          </a:p>
          <a:p>
            <a:pPr>
              <a:lnSpc>
                <a:spcPct val="150000"/>
              </a:lnSpc>
            </a:pPr>
            <a:r>
              <a:rPr lang="en-US" altLang="zh-CN" dirty="0"/>
              <a:t>        </a:t>
            </a:r>
            <a:r>
              <a:rPr lang="zh-CN" altLang="zh-CN" dirty="0"/>
              <a:t>在绘制复杂图形时有可能临时需要进行多个属性的设置更改（例如画笔的粗细、填充颜色等效果），在绘制完成后又要重新恢复初始设置进行后续的操作。</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保存与恢复</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07</a:t>
            </a:r>
          </a:p>
        </p:txBody>
      </p:sp>
    </p:spTree>
    <p:extLst>
      <p:ext uri="{BB962C8B-B14F-4D97-AF65-F5344CB8AC3E}">
        <p14:creationId xmlns:p14="http://schemas.microsoft.com/office/powerpoint/2010/main" val="363250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zh-CN" altLang="zh-CN" dirty="0"/>
              <a:t>在小程序中有四种方法可以对在画布上绘制的内容进行变形处理：</a:t>
            </a:r>
          </a:p>
          <a:p>
            <a:pPr marL="285750" lvl="0" indent="-285750">
              <a:lnSpc>
                <a:spcPct val="150000"/>
              </a:lnSpc>
              <a:buFont typeface="Arial" panose="020B0604020202020204" pitchFamily="34" charset="0"/>
              <a:buChar char="•"/>
            </a:pPr>
            <a:r>
              <a:rPr lang="zh-CN" altLang="zh-CN" dirty="0"/>
              <a:t>移动</a:t>
            </a:r>
            <a:r>
              <a:rPr lang="en-US" altLang="zh-CN" dirty="0"/>
              <a:t>translate</a:t>
            </a:r>
            <a:r>
              <a:rPr lang="zh-CN" altLang="zh-CN" dirty="0"/>
              <a:t>：移动图形到新的位置，图形的大小形状不变。</a:t>
            </a:r>
          </a:p>
          <a:p>
            <a:pPr marL="285750" lvl="0" indent="-285750">
              <a:lnSpc>
                <a:spcPct val="150000"/>
              </a:lnSpc>
              <a:buFont typeface="Arial" panose="020B0604020202020204" pitchFamily="34" charset="0"/>
              <a:buChar char="•"/>
            </a:pPr>
            <a:r>
              <a:rPr lang="zh-CN" altLang="zh-CN" dirty="0"/>
              <a:t>旋转</a:t>
            </a:r>
            <a:r>
              <a:rPr lang="en-US" altLang="zh-CN" dirty="0"/>
              <a:t>rotate</a:t>
            </a:r>
            <a:r>
              <a:rPr lang="zh-CN" altLang="zh-CN" dirty="0"/>
              <a:t>：以画布的原点</a:t>
            </a:r>
            <a:r>
              <a:rPr lang="en-US" altLang="zh-CN" dirty="0"/>
              <a:t>(0,0)</a:t>
            </a:r>
            <a:r>
              <a:rPr lang="zh-CN" altLang="zh-CN" dirty="0"/>
              <a:t>坐标为参照点进行图形旋转，图形的大小形状不变。</a:t>
            </a:r>
          </a:p>
          <a:p>
            <a:pPr marL="285750" lvl="0" indent="-285750">
              <a:lnSpc>
                <a:spcPct val="150000"/>
              </a:lnSpc>
              <a:buFont typeface="Arial" panose="020B0604020202020204" pitchFamily="34" charset="0"/>
              <a:buChar char="•"/>
            </a:pPr>
            <a:r>
              <a:rPr lang="zh-CN" altLang="zh-CN" dirty="0"/>
              <a:t>缩放</a:t>
            </a:r>
            <a:r>
              <a:rPr lang="en-US" altLang="zh-CN" dirty="0"/>
              <a:t>scale</a:t>
            </a:r>
            <a:r>
              <a:rPr lang="zh-CN" altLang="zh-CN" dirty="0"/>
              <a:t>：对图形进行指定比例的放大或缩小，图形的位置不变。</a:t>
            </a:r>
          </a:p>
          <a:p>
            <a:pPr marL="285750" lvl="0" indent="-285750">
              <a:lnSpc>
                <a:spcPct val="150000"/>
              </a:lnSpc>
              <a:buFont typeface="Arial" panose="020B0604020202020204" pitchFamily="34" charset="0"/>
              <a:buChar char="•"/>
            </a:pPr>
            <a:r>
              <a:rPr lang="zh-CN" altLang="zh-CN" dirty="0"/>
              <a:t>矩阵变形</a:t>
            </a:r>
            <a:r>
              <a:rPr lang="en-US" altLang="zh-CN" dirty="0"/>
              <a:t>transform</a:t>
            </a:r>
            <a:r>
              <a:rPr lang="zh-CN" altLang="zh-CN" dirty="0"/>
              <a:t>：使用数学矩阵多次叠加形成更复杂的变化。</a:t>
            </a:r>
            <a:endParaRPr lang="en-US" altLang="zh-CN" dirty="0"/>
          </a:p>
          <a:p>
            <a:pPr>
              <a:lnSpc>
                <a:spcPct val="150000"/>
              </a:lnSpc>
            </a:pPr>
            <a:endParaRPr lang="zh-CN" altLang="zh-CN" dirty="0"/>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Tree>
    <p:extLst>
      <p:ext uri="{BB962C8B-B14F-4D97-AF65-F5344CB8AC3E}">
        <p14:creationId xmlns:p14="http://schemas.microsoft.com/office/powerpoint/2010/main" val="72346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marL="342900" indent="-342900">
              <a:lnSpc>
                <a:spcPct val="150000"/>
              </a:lnSpc>
              <a:buAutoNum type="arabicParenBoth"/>
            </a:pPr>
            <a:r>
              <a:rPr lang="zh-CN" altLang="en-US" b="1" dirty="0"/>
              <a:t>移动</a:t>
            </a:r>
            <a:r>
              <a:rPr lang="en-US" altLang="zh-CN" b="1" dirty="0"/>
              <a:t>translate</a:t>
            </a:r>
            <a:endParaRPr lang="en-US" altLang="zh-CN" dirty="0"/>
          </a:p>
          <a:p>
            <a:pPr>
              <a:lnSpc>
                <a:spcPct val="150000"/>
              </a:lnSpc>
            </a:pPr>
            <a:r>
              <a:rPr lang="zh-CN" altLang="zh-CN" dirty="0"/>
              <a:t>在小程序中可以使用</a:t>
            </a:r>
            <a:r>
              <a:rPr lang="en-US" altLang="zh-CN" dirty="0"/>
              <a:t>translate()</a:t>
            </a:r>
            <a:r>
              <a:rPr lang="zh-CN" altLang="zh-CN" dirty="0"/>
              <a:t>方法对图形进行移动处理。其基本格式如下：</a:t>
            </a:r>
          </a:p>
          <a:p>
            <a:pPr>
              <a:lnSpc>
                <a:spcPct val="150000"/>
              </a:lnSpc>
            </a:pPr>
            <a:endParaRPr lang="en-US" altLang="zh-CN" dirty="0"/>
          </a:p>
          <a:p>
            <a:pPr>
              <a:lnSpc>
                <a:spcPct val="150000"/>
              </a:lnSpc>
            </a:pPr>
            <a:endParaRPr lang="en-US" altLang="zh-CN" dirty="0"/>
          </a:p>
          <a:p>
            <a:pPr>
              <a:lnSpc>
                <a:spcPct val="150000"/>
              </a:lnSpc>
            </a:pPr>
            <a:r>
              <a:rPr lang="zh-CN" altLang="zh-CN" dirty="0"/>
              <a:t>其中参数</a:t>
            </a:r>
            <a:r>
              <a:rPr lang="en-US" altLang="zh-CN" dirty="0"/>
              <a:t>x</a:t>
            </a:r>
            <a:r>
              <a:rPr lang="zh-CN" altLang="zh-CN" dirty="0"/>
              <a:t>指的是在水平方向</a:t>
            </a:r>
            <a:r>
              <a:rPr lang="en-US" altLang="zh-CN" dirty="0"/>
              <a:t>x</a:t>
            </a:r>
            <a:r>
              <a:rPr lang="zh-CN" altLang="zh-CN" dirty="0"/>
              <a:t>轴上的偏移量，参数</a:t>
            </a:r>
            <a:r>
              <a:rPr lang="en-US" altLang="zh-CN" dirty="0"/>
              <a:t>y</a:t>
            </a:r>
            <a:r>
              <a:rPr lang="zh-CN" altLang="zh-CN" dirty="0"/>
              <a:t>指的是在垂直方向</a:t>
            </a:r>
            <a:r>
              <a:rPr lang="en-US" altLang="zh-CN" dirty="0"/>
              <a:t>y</a:t>
            </a:r>
            <a:r>
              <a:rPr lang="zh-CN" altLang="zh-CN" dirty="0"/>
              <a:t>轴上的偏移量。参数为正数表示按照坐标系的正方向移动，参数为负数表示沿着坐标系的相反方向移动。也可以理解为将原点移动到了指定的坐标</a:t>
            </a:r>
            <a:r>
              <a:rPr lang="en-US" altLang="zh-CN" dirty="0"/>
              <a:t>(</a:t>
            </a:r>
            <a:r>
              <a:rPr lang="en-US" altLang="zh-CN" dirty="0" err="1"/>
              <a:t>x,y</a:t>
            </a:r>
            <a:r>
              <a:rPr lang="en-US" altLang="zh-CN" dirty="0"/>
              <a:t>)</a:t>
            </a:r>
            <a:r>
              <a:rPr lang="zh-CN" altLang="zh-CN" dirty="0"/>
              <a:t>上，移动效果如图所示。</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ctx.translate(x, y)</a:t>
            </a:r>
            <a:endParaRPr lang="zh-CN" altLang="zh-CN" dirty="0">
              <a:solidFill>
                <a:schemeClr val="tx1"/>
              </a:solidFill>
            </a:endParaRPr>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799" y="979628"/>
            <a:ext cx="2611246" cy="24511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8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marL="342900" indent="-342900">
              <a:lnSpc>
                <a:spcPct val="150000"/>
              </a:lnSpc>
              <a:buAutoNum type="arabicParenBoth"/>
            </a:pPr>
            <a:r>
              <a:rPr lang="zh-CN" altLang="en-US" b="1" dirty="0"/>
              <a:t>移动</a:t>
            </a:r>
            <a:r>
              <a:rPr lang="en-US" altLang="zh-CN" b="1" dirty="0"/>
              <a:t>translate</a:t>
            </a:r>
            <a:endParaRPr lang="en-US" altLang="zh-CN" dirty="0"/>
          </a:p>
          <a:p>
            <a:pPr>
              <a:lnSpc>
                <a:spcPct val="150000"/>
              </a:lnSpc>
            </a:pPr>
            <a:r>
              <a:rPr lang="zh-CN" altLang="zh-CN" dirty="0"/>
              <a:t>例如，需要将原点水平方向向右移动</a:t>
            </a:r>
            <a:r>
              <a:rPr lang="en-US" altLang="zh-CN" dirty="0"/>
              <a:t>100</a:t>
            </a:r>
            <a:r>
              <a:rPr lang="zh-CN" altLang="zh-CN" dirty="0"/>
              <a:t>像素，垂直方向不变：</a:t>
            </a:r>
          </a:p>
          <a:p>
            <a:pPr>
              <a:lnSpc>
                <a:spcPct val="150000"/>
              </a:lnSpc>
            </a:pPr>
            <a:endParaRPr lang="zh-CN" altLang="zh-CN" dirty="0"/>
          </a:p>
          <a:p>
            <a:pPr>
              <a:lnSpc>
                <a:spcPct val="150000"/>
              </a:lnSpc>
            </a:pPr>
            <a:endParaRPr lang="en-US" altLang="zh-CN" dirty="0"/>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err="1"/>
              <a:t>ctx.translate</a:t>
            </a:r>
            <a:r>
              <a:rPr lang="en-US" altLang="zh-CN" dirty="0"/>
              <a:t>(100,0)</a:t>
            </a:r>
            <a:endParaRPr lang="zh-CN" altLang="zh-CN" dirty="0">
              <a:solidFill>
                <a:schemeClr val="tx1"/>
              </a:solidFill>
            </a:endParaRPr>
          </a:p>
        </p:txBody>
      </p:sp>
    </p:spTree>
    <p:extLst>
      <p:ext uri="{BB962C8B-B14F-4D97-AF65-F5344CB8AC3E}">
        <p14:creationId xmlns:p14="http://schemas.microsoft.com/office/powerpoint/2010/main" val="3026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58245"/>
            <a:ext cx="4257937" cy="9612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【例</a:t>
            </a:r>
            <a:r>
              <a:rPr lang="en-US" altLang="zh-CN" sz="2000" dirty="0"/>
              <a:t>11-3</a:t>
            </a:r>
            <a:r>
              <a:rPr lang="zh-CN" altLang="zh-CN" sz="2000" dirty="0"/>
              <a:t>】小程序界面</a:t>
            </a:r>
            <a:r>
              <a:rPr lang="en-US" altLang="zh-CN" sz="2000" dirty="0"/>
              <a:t>API</a:t>
            </a:r>
            <a:r>
              <a:rPr lang="zh-CN" altLang="zh-CN" sz="2000" dirty="0"/>
              <a:t>模态弹窗的简单应用</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模态弹窗</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pic>
        <p:nvPicPr>
          <p:cNvPr id="7" name="图片 6"/>
          <p:cNvPicPr>
            <a:picLocks noChangeAspect="1"/>
          </p:cNvPicPr>
          <p:nvPr/>
        </p:nvPicPr>
        <p:blipFill>
          <a:blip r:embed="rId2"/>
          <a:stretch>
            <a:fillRect/>
          </a:stretch>
        </p:blipFill>
        <p:spPr>
          <a:xfrm>
            <a:off x="5434759" y="1313094"/>
            <a:ext cx="5495238" cy="5133333"/>
          </a:xfrm>
          <a:prstGeom prst="rect">
            <a:avLst/>
          </a:prstGeom>
        </p:spPr>
      </p:pic>
    </p:spTree>
    <p:extLst>
      <p:ext uri="{BB962C8B-B14F-4D97-AF65-F5344CB8AC3E}">
        <p14:creationId xmlns:p14="http://schemas.microsoft.com/office/powerpoint/2010/main" val="639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350588"/>
            <a:ext cx="9770617"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marL="342900" indent="-342900">
              <a:lnSpc>
                <a:spcPct val="150000"/>
              </a:lnSpc>
              <a:buAutoNum type="arabicParenBoth"/>
            </a:pPr>
            <a:r>
              <a:rPr lang="zh-CN" altLang="en-US" b="1" dirty="0"/>
              <a:t>移动</a:t>
            </a:r>
            <a:r>
              <a:rPr lang="en-US" altLang="zh-CN" b="1" dirty="0"/>
              <a:t>translate</a:t>
            </a:r>
            <a:endParaRPr lang="en-US" altLang="zh-CN" dirty="0"/>
          </a:p>
          <a:p>
            <a:pPr>
              <a:lnSpc>
                <a:spcPct val="150000"/>
              </a:lnSpc>
            </a:pPr>
            <a:r>
              <a:rPr lang="zh-CN" altLang="zh-CN" dirty="0"/>
              <a:t>需要注意的是，每一次调用</a:t>
            </a:r>
            <a:r>
              <a:rPr lang="en-US" altLang="zh-CN" dirty="0"/>
              <a:t>translate()</a:t>
            </a:r>
            <a:r>
              <a:rPr lang="zh-CN" altLang="zh-CN" dirty="0"/>
              <a:t>方法都是在上一个</a:t>
            </a:r>
            <a:r>
              <a:rPr lang="en-US" altLang="zh-CN" dirty="0"/>
              <a:t>translate()</a:t>
            </a:r>
            <a:r>
              <a:rPr lang="zh-CN" altLang="zh-CN" dirty="0"/>
              <a:t>方法的基础上继续移动原点的位置。例如：</a:t>
            </a: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zh-CN" altLang="zh-CN" dirty="0"/>
          </a:p>
          <a:p>
            <a:pPr>
              <a:lnSpc>
                <a:spcPct val="150000"/>
              </a:lnSpc>
            </a:pPr>
            <a:endParaRPr lang="zh-CN" altLang="zh-CN" dirty="0"/>
          </a:p>
          <a:p>
            <a:pPr>
              <a:lnSpc>
                <a:spcPct val="150000"/>
              </a:lnSpc>
            </a:pPr>
            <a:r>
              <a:rPr lang="zh-CN" altLang="zh-CN" dirty="0"/>
              <a:t>因此每次都需要考虑当前原点的位置才能进行正确的移动。如果不希望</a:t>
            </a:r>
            <a:r>
              <a:rPr lang="en-US" altLang="zh-CN" dirty="0"/>
              <a:t>translate()</a:t>
            </a:r>
            <a:r>
              <a:rPr lang="zh-CN" altLang="zh-CN" dirty="0"/>
              <a:t>方法影响每一次移动，可以使用</a:t>
            </a:r>
            <a:r>
              <a:rPr lang="en-US" altLang="zh-CN" dirty="0"/>
              <a:t>save()</a:t>
            </a:r>
            <a:r>
              <a:rPr lang="zh-CN" altLang="zh-CN" dirty="0"/>
              <a:t>与</a:t>
            </a:r>
            <a:r>
              <a:rPr lang="en-US" altLang="zh-CN" dirty="0"/>
              <a:t>restore()</a:t>
            </a:r>
            <a:r>
              <a:rPr lang="zh-CN" altLang="zh-CN" dirty="0"/>
              <a:t>方法恢复原状。</a:t>
            </a:r>
          </a:p>
        </p:txBody>
      </p:sp>
      <p:sp>
        <p:nvSpPr>
          <p:cNvPr id="5" name="矩形 4"/>
          <p:cNvSpPr/>
          <p:nvPr/>
        </p:nvSpPr>
        <p:spPr>
          <a:xfrm flipV="1">
            <a:off x="1557642" y="153982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27561" y="1638784"/>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1312" y="153600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101939"/>
            <a:ext cx="8789214" cy="128990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t>ctx.translate</a:t>
            </a:r>
            <a:r>
              <a:rPr lang="en-US" altLang="zh-CN" dirty="0"/>
              <a:t>(100,0); //</a:t>
            </a:r>
            <a:r>
              <a:rPr lang="zh-CN" altLang="zh-CN" dirty="0"/>
              <a:t>将原点水平向右移动</a:t>
            </a:r>
            <a:r>
              <a:rPr lang="en-US" altLang="zh-CN" dirty="0"/>
              <a:t>100</a:t>
            </a:r>
            <a:r>
              <a:rPr lang="zh-CN" altLang="zh-CN" dirty="0"/>
              <a:t>像素，目前位置在</a:t>
            </a:r>
            <a:r>
              <a:rPr lang="en-US" altLang="zh-CN" dirty="0"/>
              <a:t>(100,0)</a:t>
            </a:r>
            <a:endParaRPr lang="zh-CN" altLang="zh-CN" dirty="0"/>
          </a:p>
          <a:p>
            <a:pPr marL="342900" lvl="0" indent="-342900">
              <a:lnSpc>
                <a:spcPct val="150000"/>
              </a:lnSpc>
              <a:buFont typeface="+mj-lt"/>
              <a:buAutoNum type="arabicPeriod"/>
            </a:pPr>
            <a:r>
              <a:rPr lang="en-US" altLang="zh-CN" dirty="0" err="1"/>
              <a:t>ctx.translate</a:t>
            </a:r>
            <a:r>
              <a:rPr lang="en-US" altLang="zh-CN" dirty="0"/>
              <a:t>(100,0); //</a:t>
            </a:r>
            <a:r>
              <a:rPr lang="zh-CN" altLang="zh-CN" dirty="0"/>
              <a:t>将原点继续水平向右移动</a:t>
            </a:r>
            <a:r>
              <a:rPr lang="en-US" altLang="zh-CN" dirty="0"/>
              <a:t>100</a:t>
            </a:r>
            <a:r>
              <a:rPr lang="zh-CN" altLang="zh-CN" dirty="0"/>
              <a:t>像素，目前位置在</a:t>
            </a:r>
            <a:r>
              <a:rPr lang="en-US" altLang="zh-CN" dirty="0"/>
              <a:t>(200,0)</a:t>
            </a:r>
            <a:endParaRPr lang="zh-CN" altLang="zh-CN" dirty="0"/>
          </a:p>
          <a:p>
            <a:pPr marL="342900" indent="-342900">
              <a:lnSpc>
                <a:spcPct val="150000"/>
              </a:lnSpc>
              <a:buFont typeface="+mj-lt"/>
              <a:buAutoNum type="arabicPeriod"/>
            </a:pPr>
            <a:r>
              <a:rPr lang="en-US" altLang="zh-CN" dirty="0" err="1"/>
              <a:t>ctx.translate</a:t>
            </a:r>
            <a:r>
              <a:rPr lang="en-US" altLang="zh-CN" dirty="0"/>
              <a:t>(0,100); //</a:t>
            </a:r>
            <a:r>
              <a:rPr lang="zh-CN" altLang="zh-CN" dirty="0"/>
              <a:t>将原点继续垂直向下移动</a:t>
            </a:r>
            <a:r>
              <a:rPr lang="en-US" altLang="zh-CN" dirty="0"/>
              <a:t>100</a:t>
            </a:r>
            <a:r>
              <a:rPr lang="zh-CN" altLang="zh-CN" dirty="0"/>
              <a:t>像素，目前位置在</a:t>
            </a:r>
            <a:r>
              <a:rPr lang="en-US" altLang="zh-CN" dirty="0"/>
              <a:t>(200,100)</a:t>
            </a:r>
            <a:endParaRPr lang="zh-CN" altLang="zh-CN" dirty="0">
              <a:solidFill>
                <a:schemeClr val="tx1"/>
              </a:solidFill>
            </a:endParaRPr>
          </a:p>
        </p:txBody>
      </p:sp>
    </p:spTree>
    <p:extLst>
      <p:ext uri="{BB962C8B-B14F-4D97-AF65-F5344CB8AC3E}">
        <p14:creationId xmlns:p14="http://schemas.microsoft.com/office/powerpoint/2010/main" val="14649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(2) </a:t>
            </a:r>
            <a:r>
              <a:rPr lang="zh-CN" altLang="en-US" b="1" dirty="0"/>
              <a:t>旋转</a:t>
            </a:r>
            <a:r>
              <a:rPr lang="en-US" altLang="zh-CN" b="1" dirty="0"/>
              <a:t>rotate</a:t>
            </a:r>
            <a:endParaRPr lang="en-US" altLang="zh-CN" dirty="0"/>
          </a:p>
          <a:p>
            <a:pPr>
              <a:lnSpc>
                <a:spcPct val="150000"/>
              </a:lnSpc>
            </a:pPr>
            <a:r>
              <a:rPr lang="zh-CN" altLang="zh-CN" dirty="0"/>
              <a:t>在小程序中可以使用</a:t>
            </a:r>
            <a:r>
              <a:rPr lang="en-US" altLang="zh-CN" dirty="0"/>
              <a:t>rotate()</a:t>
            </a:r>
            <a:r>
              <a:rPr lang="zh-CN" altLang="zh-CN" dirty="0"/>
              <a:t>方法对图形进行旋转处理。其基本格式如下：</a:t>
            </a:r>
          </a:p>
          <a:p>
            <a:pPr>
              <a:lnSpc>
                <a:spcPct val="150000"/>
              </a:lnSpc>
            </a:pPr>
            <a:endParaRPr lang="zh-CN" altLang="zh-CN" dirty="0"/>
          </a:p>
          <a:p>
            <a:pPr>
              <a:lnSpc>
                <a:spcPct val="150000"/>
              </a:lnSpc>
            </a:pPr>
            <a:endParaRPr lang="zh-CN" altLang="zh-CN" dirty="0"/>
          </a:p>
          <a:p>
            <a:pPr>
              <a:lnSpc>
                <a:spcPct val="150000"/>
              </a:lnSpc>
            </a:pPr>
            <a:r>
              <a:rPr lang="zh-CN" altLang="zh-CN" dirty="0"/>
              <a:t>其中</a:t>
            </a:r>
            <a:r>
              <a:rPr lang="en-US" altLang="zh-CN" dirty="0"/>
              <a:t>angle</a:t>
            </a:r>
            <a:r>
              <a:rPr lang="zh-CN" altLang="zh-CN" dirty="0"/>
              <a:t>参数需要填入顺时针旋转的角度，需要换算成弧度单位。如果填入负值则可以逆时针旋转。</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ctx.rotate(angle)</a:t>
            </a:r>
            <a:endParaRPr lang="zh-CN" altLang="zh-CN" dirty="0">
              <a:solidFill>
                <a:schemeClr val="tx1"/>
              </a:solidFill>
            </a:endParaRPr>
          </a:p>
        </p:txBody>
      </p:sp>
    </p:spTree>
    <p:extLst>
      <p:ext uri="{BB962C8B-B14F-4D97-AF65-F5344CB8AC3E}">
        <p14:creationId xmlns:p14="http://schemas.microsoft.com/office/powerpoint/2010/main" val="17466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(2) </a:t>
            </a:r>
            <a:r>
              <a:rPr lang="zh-CN" altLang="en-US" b="1" dirty="0"/>
              <a:t>旋转</a:t>
            </a:r>
            <a:r>
              <a:rPr lang="en-US" altLang="zh-CN" b="1" dirty="0"/>
              <a:t>rotate</a:t>
            </a:r>
            <a:endParaRPr lang="en-US" altLang="zh-CN" dirty="0"/>
          </a:p>
          <a:p>
            <a:pPr>
              <a:lnSpc>
                <a:spcPct val="150000"/>
              </a:lnSpc>
            </a:pPr>
            <a:r>
              <a:rPr lang="zh-CN" altLang="zh-CN" dirty="0"/>
              <a:t>例如，需要逆时针旋转</a:t>
            </a:r>
            <a:r>
              <a:rPr lang="en-US" altLang="zh-CN" dirty="0"/>
              <a:t>90</a:t>
            </a:r>
            <a:r>
              <a:rPr lang="zh-CN" altLang="zh-CN" dirty="0"/>
              <a:t>°的写法如下：</a:t>
            </a:r>
          </a:p>
          <a:p>
            <a:pPr>
              <a:lnSpc>
                <a:spcPct val="150000"/>
              </a:lnSpc>
            </a:pPr>
            <a:endParaRPr lang="zh-CN" altLang="zh-CN" dirty="0"/>
          </a:p>
          <a:p>
            <a:pPr>
              <a:lnSpc>
                <a:spcPct val="150000"/>
              </a:lnSpc>
            </a:pPr>
            <a:endParaRPr lang="zh-CN" altLang="zh-CN" dirty="0"/>
          </a:p>
          <a:p>
            <a:pPr>
              <a:lnSpc>
                <a:spcPct val="150000"/>
              </a:lnSpc>
            </a:pPr>
            <a:r>
              <a:rPr lang="zh-CN" altLang="zh-CN" dirty="0"/>
              <a:t>默认情况下，</a:t>
            </a:r>
            <a:r>
              <a:rPr lang="en-US" altLang="zh-CN" dirty="0"/>
              <a:t>rotate()</a:t>
            </a:r>
            <a:r>
              <a:rPr lang="zh-CN" altLang="zh-CN" dirty="0"/>
              <a:t>方法以画布的原点</a:t>
            </a:r>
            <a:r>
              <a:rPr lang="en-US" altLang="zh-CN" dirty="0"/>
              <a:t>(0,0)</a:t>
            </a:r>
            <a:r>
              <a:rPr lang="zh-CN" altLang="zh-CN" dirty="0"/>
              <a:t>坐标为参照点进行图形旋转，如果需要指定其他参照点，也可以事先使用</a:t>
            </a:r>
            <a:r>
              <a:rPr lang="en-US" altLang="zh-CN" dirty="0"/>
              <a:t>translate()</a:t>
            </a:r>
            <a:r>
              <a:rPr lang="zh-CN" altLang="zh-CN" dirty="0"/>
              <a:t>方法转移参照点坐标的位置。</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err="1"/>
              <a:t>ctx.rotate</a:t>
            </a:r>
            <a:r>
              <a:rPr lang="en-US" altLang="zh-CN" dirty="0"/>
              <a:t>(-</a:t>
            </a:r>
            <a:r>
              <a:rPr lang="en-US" altLang="zh-CN" dirty="0" err="1"/>
              <a:t>Math.PI</a:t>
            </a:r>
            <a:r>
              <a:rPr lang="en-US" altLang="zh-CN" dirty="0"/>
              <a:t>/2)</a:t>
            </a:r>
            <a:endParaRPr lang="zh-CN" altLang="zh-CN" dirty="0">
              <a:solidFill>
                <a:schemeClr val="tx1"/>
              </a:solidFill>
            </a:endParaRPr>
          </a:p>
        </p:txBody>
      </p:sp>
    </p:spTree>
    <p:extLst>
      <p:ext uri="{BB962C8B-B14F-4D97-AF65-F5344CB8AC3E}">
        <p14:creationId xmlns:p14="http://schemas.microsoft.com/office/powerpoint/2010/main" val="174944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(3) </a:t>
            </a:r>
            <a:r>
              <a:rPr lang="zh-CN" altLang="en-US" b="1" dirty="0"/>
              <a:t>缩放</a:t>
            </a:r>
            <a:r>
              <a:rPr lang="en-US" altLang="zh-CN" b="1" dirty="0"/>
              <a:t>scale</a:t>
            </a:r>
            <a:endParaRPr lang="en-US" altLang="zh-CN" dirty="0"/>
          </a:p>
          <a:p>
            <a:pPr>
              <a:lnSpc>
                <a:spcPct val="150000"/>
              </a:lnSpc>
            </a:pPr>
            <a:r>
              <a:rPr lang="zh-CN" altLang="zh-CN" dirty="0"/>
              <a:t>在小程序中可以使用</a:t>
            </a:r>
            <a:r>
              <a:rPr lang="en-US" altLang="zh-CN" dirty="0"/>
              <a:t>scale()</a:t>
            </a:r>
            <a:r>
              <a:rPr lang="zh-CN" altLang="zh-CN" dirty="0"/>
              <a:t>方法对图形进行缩放处理。其基本格式如下：</a:t>
            </a:r>
          </a:p>
          <a:p>
            <a:pPr>
              <a:lnSpc>
                <a:spcPct val="150000"/>
              </a:lnSpc>
            </a:pPr>
            <a:endParaRPr lang="zh-CN" altLang="zh-CN" dirty="0"/>
          </a:p>
          <a:p>
            <a:pPr>
              <a:lnSpc>
                <a:spcPct val="150000"/>
              </a:lnSpc>
            </a:pPr>
            <a:endParaRPr lang="zh-CN" altLang="zh-CN" dirty="0"/>
          </a:p>
          <a:p>
            <a:pPr>
              <a:lnSpc>
                <a:spcPct val="150000"/>
              </a:lnSpc>
            </a:pPr>
            <a:r>
              <a:rPr lang="zh-CN" altLang="zh-CN" dirty="0"/>
              <a:t>其中参数</a:t>
            </a:r>
            <a:r>
              <a:rPr lang="en-US" altLang="zh-CN" dirty="0"/>
              <a:t>x</a:t>
            </a:r>
            <a:r>
              <a:rPr lang="zh-CN" altLang="zh-CN" dirty="0"/>
              <a:t>表示水平方向</a:t>
            </a:r>
            <a:r>
              <a:rPr lang="en-US" altLang="zh-CN" dirty="0"/>
              <a:t>x</a:t>
            </a:r>
            <a:r>
              <a:rPr lang="zh-CN" altLang="zh-CN" dirty="0"/>
              <a:t>轴的缩放倍数，参数</a:t>
            </a:r>
            <a:r>
              <a:rPr lang="en-US" altLang="zh-CN" dirty="0"/>
              <a:t>y</a:t>
            </a:r>
            <a:r>
              <a:rPr lang="zh-CN" altLang="zh-CN" dirty="0"/>
              <a:t>表示垂直方向</a:t>
            </a:r>
            <a:r>
              <a:rPr lang="en-US" altLang="zh-CN" dirty="0"/>
              <a:t>y</a:t>
            </a:r>
            <a:r>
              <a:rPr lang="zh-CN" altLang="zh-CN" dirty="0"/>
              <a:t>轴的缩放倍数，允许填入整数或浮点数，但必须为正数。填入数值</a:t>
            </a:r>
            <a:r>
              <a:rPr lang="en-US" altLang="zh-CN" dirty="0"/>
              <a:t>1.0</a:t>
            </a:r>
            <a:r>
              <a:rPr lang="zh-CN" altLang="zh-CN" dirty="0"/>
              <a:t>时为正常显示，无缩放效果。</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ctx.scale(x, y)</a:t>
            </a:r>
            <a:endParaRPr lang="zh-CN" altLang="zh-CN" dirty="0">
              <a:solidFill>
                <a:schemeClr val="tx1"/>
              </a:solidFill>
            </a:endParaRPr>
          </a:p>
        </p:txBody>
      </p:sp>
    </p:spTree>
    <p:extLst>
      <p:ext uri="{BB962C8B-B14F-4D97-AF65-F5344CB8AC3E}">
        <p14:creationId xmlns:p14="http://schemas.microsoft.com/office/powerpoint/2010/main" val="19505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1822" y="2946347"/>
            <a:ext cx="9770617"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(3) </a:t>
            </a:r>
            <a:r>
              <a:rPr lang="zh-CN" altLang="en-US" b="1" dirty="0"/>
              <a:t>缩放</a:t>
            </a:r>
            <a:r>
              <a:rPr lang="en-US" altLang="zh-CN" b="1" dirty="0"/>
              <a:t>scale</a:t>
            </a:r>
            <a:endParaRPr lang="en-US" altLang="zh-CN" dirty="0"/>
          </a:p>
          <a:p>
            <a:pPr>
              <a:lnSpc>
                <a:spcPct val="150000"/>
              </a:lnSpc>
            </a:pPr>
            <a:r>
              <a:rPr lang="zh-CN" altLang="en-US" dirty="0"/>
              <a:t>例如</a:t>
            </a:r>
            <a:r>
              <a:rPr lang="zh-CN" altLang="zh-CN" dirty="0"/>
              <a:t>：</a:t>
            </a:r>
          </a:p>
          <a:p>
            <a:pPr>
              <a:lnSpc>
                <a:spcPct val="150000"/>
              </a:lnSpc>
            </a:pPr>
            <a:endParaRPr lang="zh-CN" altLang="zh-CN" dirty="0"/>
          </a:p>
          <a:p>
            <a:pPr>
              <a:lnSpc>
                <a:spcPct val="150000"/>
              </a:lnSpc>
            </a:pPr>
            <a:endParaRPr lang="zh-CN" altLang="zh-CN" dirty="0"/>
          </a:p>
          <a:p>
            <a:pPr>
              <a:lnSpc>
                <a:spcPct val="150000"/>
              </a:lnSpc>
            </a:pPr>
            <a:r>
              <a:rPr lang="zh-CN" altLang="zh-CN" dirty="0"/>
              <a:t>上述代码表示宽度缩小为原先的</a:t>
            </a:r>
            <a:r>
              <a:rPr lang="en-US" altLang="zh-CN" dirty="0"/>
              <a:t>0.5</a:t>
            </a:r>
            <a:r>
              <a:rPr lang="zh-CN" altLang="zh-CN" dirty="0"/>
              <a:t>倍，高度放大为原先的</a:t>
            </a:r>
            <a:r>
              <a:rPr lang="en-US" altLang="zh-CN" dirty="0"/>
              <a:t>2</a:t>
            </a:r>
            <a:r>
              <a:rPr lang="zh-CN" altLang="zh-CN" dirty="0"/>
              <a:t>倍。</a:t>
            </a:r>
            <a:endParaRPr lang="en-US" altLang="zh-CN" dirty="0"/>
          </a:p>
          <a:p>
            <a:pPr>
              <a:lnSpc>
                <a:spcPct val="150000"/>
              </a:lnSpc>
            </a:pPr>
            <a:r>
              <a:rPr lang="zh-CN" altLang="zh-CN" dirty="0"/>
              <a:t>对一个宽</a:t>
            </a:r>
            <a:r>
              <a:rPr lang="en-US" altLang="zh-CN" dirty="0"/>
              <a:t>100</a:t>
            </a:r>
            <a:r>
              <a:rPr lang="zh-CN" altLang="zh-CN" dirty="0"/>
              <a:t>像素、高</a:t>
            </a:r>
            <a:r>
              <a:rPr lang="en-US" altLang="zh-CN" dirty="0"/>
              <a:t>50</a:t>
            </a:r>
            <a:r>
              <a:rPr lang="zh-CN" altLang="zh-CN" dirty="0"/>
              <a:t>像素的矩形使用该方法表示宽度变为</a:t>
            </a:r>
            <a:r>
              <a:rPr lang="en-US" altLang="zh-CN" dirty="0"/>
              <a:t>50</a:t>
            </a:r>
            <a:r>
              <a:rPr lang="zh-CN" altLang="zh-CN" dirty="0"/>
              <a:t>像素，高度变为</a:t>
            </a:r>
            <a:r>
              <a:rPr lang="en-US" altLang="zh-CN" dirty="0"/>
              <a:t>100</a:t>
            </a:r>
            <a:r>
              <a:rPr lang="zh-CN" altLang="zh-CN" dirty="0"/>
              <a:t>像素。</a:t>
            </a:r>
          </a:p>
        </p:txBody>
      </p:sp>
      <p:sp>
        <p:nvSpPr>
          <p:cNvPr id="5" name="矩形 4"/>
          <p:cNvSpPr/>
          <p:nvPr/>
        </p:nvSpPr>
        <p:spPr>
          <a:xfrm flipV="1">
            <a:off x="1561822" y="2082344"/>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2181303"/>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2078525"/>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4287984"/>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dirty="0" err="1"/>
              <a:t>ctx.scale</a:t>
            </a:r>
            <a:r>
              <a:rPr lang="en-US" altLang="zh-CN" dirty="0"/>
              <a:t>(0.5, 2)</a:t>
            </a:r>
            <a:endParaRPr lang="zh-CN" altLang="zh-CN" dirty="0">
              <a:solidFill>
                <a:schemeClr val="tx1"/>
              </a:solidFill>
            </a:endParaRPr>
          </a:p>
        </p:txBody>
      </p:sp>
    </p:spTree>
    <p:extLst>
      <p:ext uri="{BB962C8B-B14F-4D97-AF65-F5344CB8AC3E}">
        <p14:creationId xmlns:p14="http://schemas.microsoft.com/office/powerpoint/2010/main" val="3054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2" y="1628248"/>
            <a:ext cx="9770617" cy="50783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(4) </a:t>
            </a:r>
            <a:r>
              <a:rPr lang="zh-CN" altLang="en-US" b="1" dirty="0"/>
              <a:t>矩阵变形</a:t>
            </a:r>
            <a:r>
              <a:rPr lang="en-US" altLang="zh-CN" b="1" dirty="0"/>
              <a:t>transform</a:t>
            </a:r>
            <a:endParaRPr lang="en-US" altLang="zh-CN" dirty="0"/>
          </a:p>
          <a:p>
            <a:pPr>
              <a:lnSpc>
                <a:spcPct val="150000"/>
              </a:lnSpc>
            </a:pPr>
            <a:r>
              <a:rPr lang="zh-CN" altLang="zh-CN" dirty="0"/>
              <a:t>在小程序中</a:t>
            </a:r>
            <a:r>
              <a:rPr lang="en-US" altLang="zh-CN" dirty="0"/>
              <a:t>transform()</a:t>
            </a:r>
            <a:r>
              <a:rPr lang="zh-CN" altLang="zh-CN" dirty="0"/>
              <a:t>方法使用矩阵多次叠加形成更复杂的变化，其基本格式如下：</a:t>
            </a:r>
          </a:p>
          <a:p>
            <a:pPr>
              <a:lnSpc>
                <a:spcPct val="150000"/>
              </a:lnSpc>
            </a:pPr>
            <a:endParaRPr lang="zh-CN" altLang="zh-CN" dirty="0"/>
          </a:p>
          <a:p>
            <a:pPr>
              <a:lnSpc>
                <a:spcPct val="150000"/>
              </a:lnSpc>
            </a:pPr>
            <a:endParaRPr lang="zh-CN" altLang="zh-CN" dirty="0"/>
          </a:p>
          <a:p>
            <a:pPr>
              <a:lnSpc>
                <a:spcPct val="150000"/>
              </a:lnSpc>
            </a:pPr>
            <a:r>
              <a:rPr lang="zh-CN" altLang="zh-CN" dirty="0"/>
              <a:t>共有</a:t>
            </a:r>
            <a:r>
              <a:rPr lang="en-US" altLang="zh-CN" dirty="0"/>
              <a:t>6</a:t>
            </a:r>
            <a:r>
              <a:rPr lang="zh-CN" altLang="zh-CN" dirty="0"/>
              <a:t>个参数，均为</a:t>
            </a:r>
            <a:r>
              <a:rPr lang="en-US" altLang="zh-CN" dirty="0"/>
              <a:t>Number</a:t>
            </a:r>
            <a:r>
              <a:rPr lang="zh-CN" altLang="zh-CN" dirty="0"/>
              <a:t>类型。具体解释如下：</a:t>
            </a:r>
          </a:p>
          <a:p>
            <a:pPr marL="285750" lvl="0" indent="-285750">
              <a:lnSpc>
                <a:spcPct val="150000"/>
              </a:lnSpc>
              <a:buFont typeface="Arial" panose="020B0604020202020204" pitchFamily="34" charset="0"/>
              <a:buChar char="•"/>
            </a:pPr>
            <a:r>
              <a:rPr lang="en-US" altLang="zh-CN" dirty="0" err="1"/>
              <a:t>scaleX</a:t>
            </a:r>
            <a:r>
              <a:rPr lang="zh-CN" altLang="zh-CN" dirty="0"/>
              <a:t>：水平缩放。</a:t>
            </a:r>
          </a:p>
          <a:p>
            <a:pPr marL="285750" lvl="0" indent="-285750">
              <a:lnSpc>
                <a:spcPct val="150000"/>
              </a:lnSpc>
              <a:buFont typeface="Arial" panose="020B0604020202020204" pitchFamily="34" charset="0"/>
              <a:buChar char="•"/>
            </a:pPr>
            <a:r>
              <a:rPr lang="en-US" altLang="zh-CN" dirty="0" err="1"/>
              <a:t>skewX</a:t>
            </a:r>
            <a:r>
              <a:rPr lang="zh-CN" altLang="zh-CN" dirty="0"/>
              <a:t>：水平倾斜。</a:t>
            </a:r>
          </a:p>
          <a:p>
            <a:pPr marL="285750" lvl="0" indent="-285750">
              <a:lnSpc>
                <a:spcPct val="150000"/>
              </a:lnSpc>
              <a:buFont typeface="Arial" panose="020B0604020202020204" pitchFamily="34" charset="0"/>
              <a:buChar char="•"/>
            </a:pPr>
            <a:r>
              <a:rPr lang="en-US" altLang="zh-CN" dirty="0" err="1"/>
              <a:t>skewY</a:t>
            </a:r>
            <a:r>
              <a:rPr lang="zh-CN" altLang="zh-CN" dirty="0"/>
              <a:t>：垂直倾斜。</a:t>
            </a:r>
          </a:p>
          <a:p>
            <a:pPr marL="285750" lvl="0" indent="-285750">
              <a:lnSpc>
                <a:spcPct val="150000"/>
              </a:lnSpc>
              <a:buFont typeface="Arial" panose="020B0604020202020204" pitchFamily="34" charset="0"/>
              <a:buChar char="•"/>
            </a:pPr>
            <a:r>
              <a:rPr lang="en-US" altLang="zh-CN" dirty="0" err="1"/>
              <a:t>scaleY</a:t>
            </a:r>
            <a:r>
              <a:rPr lang="zh-CN" altLang="zh-CN" dirty="0"/>
              <a:t>：垂直缩放。</a:t>
            </a:r>
          </a:p>
          <a:p>
            <a:pPr marL="285750" lvl="0" indent="-285750">
              <a:lnSpc>
                <a:spcPct val="150000"/>
              </a:lnSpc>
              <a:buFont typeface="Arial" panose="020B0604020202020204" pitchFamily="34" charset="0"/>
              <a:buChar char="•"/>
            </a:pPr>
            <a:r>
              <a:rPr lang="en-US" altLang="zh-CN" dirty="0" err="1"/>
              <a:t>translateX</a:t>
            </a:r>
            <a:r>
              <a:rPr lang="zh-CN" altLang="zh-CN" dirty="0"/>
              <a:t>：水平移动。</a:t>
            </a:r>
          </a:p>
          <a:p>
            <a:pPr marL="285750" lvl="0" indent="-285750">
              <a:lnSpc>
                <a:spcPct val="150000"/>
              </a:lnSpc>
              <a:buFont typeface="Arial" panose="020B0604020202020204" pitchFamily="34" charset="0"/>
              <a:buChar char="•"/>
            </a:pPr>
            <a:r>
              <a:rPr lang="en-US" altLang="zh-CN" dirty="0" err="1"/>
              <a:t>translateY</a:t>
            </a:r>
            <a:r>
              <a:rPr lang="zh-CN" altLang="zh-CN" dirty="0"/>
              <a:t>：垂直移动。</a:t>
            </a:r>
          </a:p>
        </p:txBody>
      </p:sp>
      <p:sp>
        <p:nvSpPr>
          <p:cNvPr id="5" name="矩形 4"/>
          <p:cNvSpPr/>
          <p:nvPr/>
        </p:nvSpPr>
        <p:spPr>
          <a:xfrm flipV="1">
            <a:off x="2551836" y="71470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3321755" y="813666"/>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2505506" y="71088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682845" y="3042619"/>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ctx.transform(scaleX, skewX, skewY, scaleY, translateX, translateY)</a:t>
            </a:r>
            <a:endParaRPr lang="zh-CN" altLang="zh-CN" dirty="0">
              <a:solidFill>
                <a:schemeClr val="tx1"/>
              </a:solidFill>
            </a:endParaRPr>
          </a:p>
        </p:txBody>
      </p:sp>
    </p:spTree>
    <p:extLst>
      <p:ext uri="{BB962C8B-B14F-4D97-AF65-F5344CB8AC3E}">
        <p14:creationId xmlns:p14="http://schemas.microsoft.com/office/powerpoint/2010/main" val="36821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2" y="2744354"/>
            <a:ext cx="9770617" cy="28623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en-US" altLang="zh-CN" b="1" dirty="0"/>
              <a:t>(4) </a:t>
            </a:r>
            <a:r>
              <a:rPr lang="zh-CN" altLang="en-US" b="1" dirty="0"/>
              <a:t>矩阵变形</a:t>
            </a:r>
            <a:r>
              <a:rPr lang="en-US" altLang="zh-CN" b="1" dirty="0"/>
              <a:t>transform</a:t>
            </a:r>
            <a:endParaRPr lang="en-US" altLang="zh-CN" dirty="0"/>
          </a:p>
          <a:p>
            <a:pPr>
              <a:lnSpc>
                <a:spcPct val="150000"/>
              </a:lnSpc>
            </a:pPr>
            <a:r>
              <a:rPr lang="zh-CN" altLang="zh-CN" dirty="0"/>
              <a:t>如果需要覆盖原先的矩阵变化效果，可以使用</a:t>
            </a:r>
            <a:r>
              <a:rPr lang="en-US" altLang="zh-CN" dirty="0" err="1"/>
              <a:t>setTransform</a:t>
            </a:r>
            <a:r>
              <a:rPr lang="en-US" altLang="zh-CN" dirty="0"/>
              <a:t>()</a:t>
            </a:r>
            <a:r>
              <a:rPr lang="zh-CN" altLang="zh-CN" dirty="0"/>
              <a:t>方法，其语法格式如下：</a:t>
            </a:r>
          </a:p>
          <a:p>
            <a:pPr>
              <a:lnSpc>
                <a:spcPct val="150000"/>
              </a:lnSpc>
            </a:pPr>
            <a:endParaRPr lang="zh-CN" altLang="zh-CN" dirty="0"/>
          </a:p>
          <a:p>
            <a:pPr>
              <a:lnSpc>
                <a:spcPct val="150000"/>
              </a:lnSpc>
            </a:pPr>
            <a:endParaRPr lang="zh-CN" altLang="zh-CN" dirty="0"/>
          </a:p>
          <a:p>
            <a:pPr>
              <a:lnSpc>
                <a:spcPct val="150000"/>
              </a:lnSpc>
            </a:pPr>
            <a:endParaRPr lang="zh-CN" altLang="zh-CN" dirty="0"/>
          </a:p>
          <a:p>
            <a:r>
              <a:rPr lang="zh-CN" altLang="zh-CN" dirty="0"/>
              <a:t>参数与</a:t>
            </a:r>
            <a:r>
              <a:rPr lang="en-US" altLang="zh-CN" dirty="0"/>
              <a:t>transform()</a:t>
            </a:r>
            <a:r>
              <a:rPr lang="zh-CN" altLang="zh-CN" dirty="0"/>
              <a:t>完全相同。</a:t>
            </a:r>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15492" y="4192546"/>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altLang="zh-CN"/>
              <a:t>ctx.setTransform(scaleX, skewX, skewY, scaleY, translateX, translateY)</a:t>
            </a:r>
            <a:endParaRPr lang="zh-CN" altLang="zh-CN" dirty="0">
              <a:solidFill>
                <a:schemeClr val="tx1"/>
              </a:solidFill>
            </a:endParaRPr>
          </a:p>
        </p:txBody>
      </p:sp>
    </p:spTree>
    <p:extLst>
      <p:ext uri="{BB962C8B-B14F-4D97-AF65-F5344CB8AC3E}">
        <p14:creationId xmlns:p14="http://schemas.microsoft.com/office/powerpoint/2010/main" val="39852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3" y="2744354"/>
            <a:ext cx="3164084"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图像变形</a:t>
            </a:r>
            <a:endParaRPr lang="en-US" altLang="zh-CN" b="1" dirty="0"/>
          </a:p>
          <a:p>
            <a:pPr>
              <a:lnSpc>
                <a:spcPct val="150000"/>
              </a:lnSpc>
            </a:pPr>
            <a:r>
              <a:rPr lang="zh-CN" altLang="zh-CN" dirty="0"/>
              <a:t>【例</a:t>
            </a:r>
            <a:r>
              <a:rPr lang="en-US" altLang="zh-CN" dirty="0"/>
              <a:t>11-23</a:t>
            </a:r>
            <a:r>
              <a:rPr lang="zh-CN" altLang="zh-CN" dirty="0"/>
              <a:t>】小程序界面</a:t>
            </a:r>
            <a:r>
              <a:rPr lang="en-US" altLang="zh-CN" dirty="0"/>
              <a:t>API</a:t>
            </a:r>
            <a:r>
              <a:rPr lang="zh-CN" altLang="zh-CN" dirty="0"/>
              <a:t>图像变形的综合应用</a:t>
            </a:r>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pic>
        <p:nvPicPr>
          <p:cNvPr id="3" name="图片 2"/>
          <p:cNvPicPr>
            <a:picLocks noChangeAspect="1"/>
          </p:cNvPicPr>
          <p:nvPr/>
        </p:nvPicPr>
        <p:blipFill>
          <a:blip r:embed="rId2"/>
          <a:stretch>
            <a:fillRect/>
          </a:stretch>
        </p:blipFill>
        <p:spPr>
          <a:xfrm>
            <a:off x="5676621" y="258233"/>
            <a:ext cx="5063965" cy="3174956"/>
          </a:xfrm>
          <a:prstGeom prst="rect">
            <a:avLst/>
          </a:prstGeom>
        </p:spPr>
      </p:pic>
      <p:pic>
        <p:nvPicPr>
          <p:cNvPr id="4" name="图片 3"/>
          <p:cNvPicPr>
            <a:picLocks noChangeAspect="1"/>
          </p:cNvPicPr>
          <p:nvPr/>
        </p:nvPicPr>
        <p:blipFill>
          <a:blip r:embed="rId3"/>
          <a:stretch>
            <a:fillRect/>
          </a:stretch>
        </p:blipFill>
        <p:spPr>
          <a:xfrm>
            <a:off x="5716370" y="3433189"/>
            <a:ext cx="4990274" cy="3155870"/>
          </a:xfrm>
          <a:prstGeom prst="rect">
            <a:avLst/>
          </a:prstGeom>
        </p:spPr>
      </p:pic>
    </p:spTree>
    <p:extLst>
      <p:ext uri="{BB962C8B-B14F-4D97-AF65-F5344CB8AC3E}">
        <p14:creationId xmlns:p14="http://schemas.microsoft.com/office/powerpoint/2010/main" val="323590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2" y="2744354"/>
            <a:ext cx="9770617"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图像剪裁</a:t>
            </a:r>
            <a:endParaRPr lang="en-US" altLang="zh-CN" b="1" dirty="0"/>
          </a:p>
          <a:p>
            <a:pPr>
              <a:lnSpc>
                <a:spcPct val="150000"/>
              </a:lnSpc>
            </a:pPr>
            <a:r>
              <a:rPr lang="zh-CN" altLang="zh-CN" dirty="0"/>
              <a:t>在小程序中可以使用</a:t>
            </a:r>
            <a:r>
              <a:rPr lang="en-US" altLang="zh-CN" b="1" dirty="0">
                <a:solidFill>
                  <a:srgbClr val="FF0000"/>
                </a:solidFill>
              </a:rPr>
              <a:t>clip()</a:t>
            </a:r>
            <a:r>
              <a:rPr lang="zh-CN" altLang="zh-CN" dirty="0"/>
              <a:t>方法对图形进行剪裁处理。</a:t>
            </a:r>
            <a:endParaRPr lang="en-US" altLang="zh-CN" dirty="0"/>
          </a:p>
          <a:p>
            <a:pPr>
              <a:lnSpc>
                <a:spcPct val="150000"/>
              </a:lnSpc>
            </a:pPr>
            <a:r>
              <a:rPr lang="zh-CN" altLang="zh-CN" dirty="0"/>
              <a:t>该方法一旦执行，前面的绘制图形代码将起到剪裁画布的作用，超过该图形所覆盖部分的所有其他区域都将无法进行绘制。</a:t>
            </a:r>
            <a:r>
              <a:rPr lang="en-US" altLang="zh-CN" dirty="0"/>
              <a:t> </a:t>
            </a:r>
            <a:endParaRPr lang="zh-CN" altLang="zh-CN" dirty="0"/>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Tree>
    <p:extLst>
      <p:ext uri="{BB962C8B-B14F-4D97-AF65-F5344CB8AC3E}">
        <p14:creationId xmlns:p14="http://schemas.microsoft.com/office/powerpoint/2010/main" val="367890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2" y="2744354"/>
            <a:ext cx="9770617"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图像剪裁</a:t>
            </a:r>
            <a:endParaRPr lang="en-US" altLang="zh-CN" b="1" dirty="0"/>
          </a:p>
          <a:p>
            <a:pPr>
              <a:lnSpc>
                <a:spcPct val="150000"/>
              </a:lnSpc>
            </a:pPr>
            <a:r>
              <a:rPr lang="zh-CN" altLang="zh-CN" dirty="0"/>
              <a:t>例如：</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上述代码表示将画布剪裁为左上角在原点、宽和高均为</a:t>
            </a:r>
            <a:r>
              <a:rPr lang="en-US" altLang="zh-CN" dirty="0"/>
              <a:t>100</a:t>
            </a:r>
            <a:r>
              <a:rPr lang="zh-CN" altLang="zh-CN" dirty="0"/>
              <a:t>像素的矩形大小。</a:t>
            </a:r>
            <a:endParaRPr lang="en-US" altLang="zh-CN" dirty="0"/>
          </a:p>
          <a:p>
            <a:pPr>
              <a:lnSpc>
                <a:spcPct val="150000"/>
              </a:lnSpc>
            </a:pPr>
            <a:r>
              <a:rPr lang="zh-CN" altLang="zh-CN" dirty="0"/>
              <a:t>剪裁是不可逆的，下一次使用</a:t>
            </a:r>
            <a:r>
              <a:rPr lang="en-US" altLang="zh-CN" dirty="0"/>
              <a:t>clip()</a:t>
            </a:r>
            <a:r>
              <a:rPr lang="zh-CN" altLang="zh-CN" dirty="0"/>
              <a:t>方法也只能在当前的保留区域继续进行剪裁。</a:t>
            </a:r>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1561822" y="3735346"/>
            <a:ext cx="8789214" cy="1705403"/>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a:t>//</a:t>
            </a:r>
            <a:r>
              <a:rPr lang="zh-CN" altLang="zh-CN" dirty="0"/>
              <a:t>创建剪裁的区域</a:t>
            </a:r>
          </a:p>
          <a:p>
            <a:pPr marL="342900" lvl="0" indent="-342900">
              <a:lnSpc>
                <a:spcPct val="150000"/>
              </a:lnSpc>
              <a:buFont typeface="+mj-lt"/>
              <a:buAutoNum type="arabicPeriod"/>
            </a:pPr>
            <a:r>
              <a:rPr lang="en-US" altLang="zh-CN" dirty="0" err="1"/>
              <a:t>ctx.rect</a:t>
            </a:r>
            <a:r>
              <a:rPr lang="en-US" altLang="zh-CN" dirty="0"/>
              <a:t>(0,0,100,100);</a:t>
            </a:r>
            <a:endParaRPr lang="zh-CN" altLang="zh-CN" dirty="0"/>
          </a:p>
          <a:p>
            <a:pPr marL="342900" lvl="0" indent="-342900">
              <a:lnSpc>
                <a:spcPct val="150000"/>
              </a:lnSpc>
              <a:buFont typeface="+mj-lt"/>
              <a:buAutoNum type="arabicPeriod"/>
            </a:pPr>
            <a:r>
              <a:rPr lang="en-US" altLang="zh-CN" dirty="0"/>
              <a:t>//</a:t>
            </a:r>
            <a:r>
              <a:rPr lang="zh-CN" altLang="zh-CN" dirty="0"/>
              <a:t>剪裁画布</a:t>
            </a:r>
          </a:p>
          <a:p>
            <a:pPr marL="342900" indent="-342900">
              <a:lnSpc>
                <a:spcPct val="150000"/>
              </a:lnSpc>
              <a:buFont typeface="+mj-lt"/>
              <a:buAutoNum type="arabicPeriod"/>
            </a:pPr>
            <a:r>
              <a:rPr lang="en-US" altLang="zh-CN" dirty="0" err="1"/>
              <a:t>ctx.clip</a:t>
            </a:r>
            <a:r>
              <a:rPr lang="en-US" altLang="zh-CN" dirty="0"/>
              <a:t>();</a:t>
            </a:r>
            <a:endParaRPr lang="zh-CN" altLang="zh-CN" dirty="0"/>
          </a:p>
        </p:txBody>
      </p:sp>
    </p:spTree>
    <p:extLst>
      <p:ext uri="{BB962C8B-B14F-4D97-AF65-F5344CB8AC3E}">
        <p14:creationId xmlns:p14="http://schemas.microsoft.com/office/powerpoint/2010/main" val="136073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58246"/>
            <a:ext cx="10736010" cy="3693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小程序使用</a:t>
            </a:r>
            <a:r>
              <a:rPr lang="en-US" altLang="zh-CN" dirty="0" err="1"/>
              <a:t>wx.showActionSheet</a:t>
            </a:r>
            <a:r>
              <a:rPr lang="en-US" altLang="zh-CN" dirty="0"/>
              <a:t>(OBJECT)</a:t>
            </a:r>
            <a:r>
              <a:rPr lang="zh-CN" altLang="zh-CN" dirty="0"/>
              <a:t>显示从底部浮出的操作菜单，其</a:t>
            </a:r>
            <a:r>
              <a:rPr lang="en-US" altLang="zh-CN" dirty="0"/>
              <a:t>OBJECT</a:t>
            </a:r>
            <a:r>
              <a:rPr lang="zh-CN" altLang="zh-CN" dirty="0"/>
              <a:t>参数说明如</a:t>
            </a:r>
            <a:r>
              <a:rPr lang="zh-CN" altLang="en-US" dirty="0"/>
              <a:t>下</a:t>
            </a:r>
            <a:r>
              <a:rPr lang="zh-CN" altLang="zh-CN" dirty="0"/>
              <a:t>表所示。</a:t>
            </a:r>
            <a:endParaRPr lang="en-US" altLang="zh-CN"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dirty="0"/>
              <a:t>其中</a:t>
            </a:r>
            <a:r>
              <a:rPr lang="en-US" altLang="zh-CN" dirty="0"/>
              <a:t>success</a:t>
            </a:r>
            <a:r>
              <a:rPr lang="zh-CN" altLang="zh-CN" dirty="0"/>
              <a:t>返回参数说明如</a:t>
            </a:r>
            <a:r>
              <a:rPr lang="zh-CN" altLang="en-US" dirty="0"/>
              <a:t>下表</a:t>
            </a:r>
            <a:r>
              <a:rPr lang="zh-CN" altLang="zh-CN" dirty="0"/>
              <a:t>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操作菜单</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04</a:t>
            </a:r>
          </a:p>
        </p:txBody>
      </p:sp>
      <p:graphicFrame>
        <p:nvGraphicFramePr>
          <p:cNvPr id="8" name="表格 7"/>
          <p:cNvGraphicFramePr>
            <a:graphicFrameLocks noGrp="1"/>
          </p:cNvGraphicFramePr>
          <p:nvPr>
            <p:extLst>
              <p:ext uri="{D42A27DB-BD31-4B8C-83A1-F6EECF244321}">
                <p14:modId xmlns:p14="http://schemas.microsoft.com/office/powerpoint/2010/main" val="1277322640"/>
              </p:ext>
            </p:extLst>
          </p:nvPr>
        </p:nvGraphicFramePr>
        <p:xfrm>
          <a:off x="2018955" y="2646540"/>
          <a:ext cx="7620313" cy="2221676"/>
        </p:xfrm>
        <a:graphic>
          <a:graphicData uri="http://schemas.openxmlformats.org/drawingml/2006/table">
            <a:tbl>
              <a:tblPr firstRow="1" firstCol="1" bandRow="1">
                <a:tableStyleId>{B301B821-A1FF-4177-AEE7-76D212191A09}</a:tableStyleId>
              </a:tblPr>
              <a:tblGrid>
                <a:gridCol w="1103253">
                  <a:extLst>
                    <a:ext uri="{9D8B030D-6E8A-4147-A177-3AD203B41FA5}">
                      <a16:colId xmlns:a16="http://schemas.microsoft.com/office/drawing/2014/main" val="20000"/>
                    </a:ext>
                  </a:extLst>
                </a:gridCol>
                <a:gridCol w="1200222">
                  <a:extLst>
                    <a:ext uri="{9D8B030D-6E8A-4147-A177-3AD203B41FA5}">
                      <a16:colId xmlns:a16="http://schemas.microsoft.com/office/drawing/2014/main" val="20001"/>
                    </a:ext>
                  </a:extLst>
                </a:gridCol>
                <a:gridCol w="634874">
                  <a:extLst>
                    <a:ext uri="{9D8B030D-6E8A-4147-A177-3AD203B41FA5}">
                      <a16:colId xmlns:a16="http://schemas.microsoft.com/office/drawing/2014/main" val="20002"/>
                    </a:ext>
                  </a:extLst>
                </a:gridCol>
                <a:gridCol w="4681964">
                  <a:extLst>
                    <a:ext uri="{9D8B030D-6E8A-4147-A177-3AD203B41FA5}">
                      <a16:colId xmlns:a16="http://schemas.microsoft.com/office/drawing/2014/main" val="20003"/>
                    </a:ext>
                  </a:extLst>
                </a:gridCol>
              </a:tblGrid>
              <a:tr h="302301">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类型</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必填</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3875">
                <a:tc>
                  <a:txBody>
                    <a:bodyPr/>
                    <a:lstStyle/>
                    <a:p>
                      <a:pPr algn="l">
                        <a:lnSpc>
                          <a:spcPct val="150000"/>
                        </a:lnSpc>
                        <a:spcAft>
                          <a:spcPts val="0"/>
                        </a:spcAft>
                      </a:pPr>
                      <a:r>
                        <a:rPr lang="en-US" sz="1200" kern="0">
                          <a:effectLst/>
                        </a:rPr>
                        <a:t>itemList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 Array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按钮选项的文字数组，数组长度最大为</a:t>
                      </a:r>
                      <a:r>
                        <a:rPr lang="en-US" sz="1200" kern="0">
                          <a:effectLst/>
                        </a:rPr>
                        <a:t>6</a:t>
                      </a:r>
                      <a:r>
                        <a:rPr lang="zh-CN" sz="1200" kern="0">
                          <a:effectLst/>
                        </a:rPr>
                        <a:t>个</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3875">
                <a:tc>
                  <a:txBody>
                    <a:bodyPr/>
                    <a:lstStyle/>
                    <a:p>
                      <a:pPr algn="l">
                        <a:lnSpc>
                          <a:spcPct val="150000"/>
                        </a:lnSpc>
                        <a:spcAft>
                          <a:spcPts val="0"/>
                        </a:spcAft>
                      </a:pPr>
                      <a:r>
                        <a:rPr lang="en-US" sz="1200" kern="0">
                          <a:effectLst/>
                        </a:rPr>
                        <a:t>itemColor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按钮选项的文字颜色，默认为</a:t>
                      </a:r>
                      <a:r>
                        <a:rPr lang="en-US" sz="1200" kern="0">
                          <a:effectLst/>
                        </a:rPr>
                        <a:t>"#000000"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3875">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接口调用成功的回调函数，详见返回参数说明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3875">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3875">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51450041"/>
              </p:ext>
            </p:extLst>
          </p:nvPr>
        </p:nvGraphicFramePr>
        <p:xfrm>
          <a:off x="2018955" y="5490620"/>
          <a:ext cx="7620312" cy="666084"/>
        </p:xfrm>
        <a:graphic>
          <a:graphicData uri="http://schemas.openxmlformats.org/drawingml/2006/table">
            <a:tbl>
              <a:tblPr firstRow="1" firstCol="1" bandRow="1">
                <a:tableStyleId>{B301B821-A1FF-4177-AEE7-76D212191A09}</a:tableStyleId>
              </a:tblPr>
              <a:tblGrid>
                <a:gridCol w="1021025">
                  <a:extLst>
                    <a:ext uri="{9D8B030D-6E8A-4147-A177-3AD203B41FA5}">
                      <a16:colId xmlns:a16="http://schemas.microsoft.com/office/drawing/2014/main" val="20000"/>
                    </a:ext>
                  </a:extLst>
                </a:gridCol>
                <a:gridCol w="1513305">
                  <a:extLst>
                    <a:ext uri="{9D8B030D-6E8A-4147-A177-3AD203B41FA5}">
                      <a16:colId xmlns:a16="http://schemas.microsoft.com/office/drawing/2014/main" val="20001"/>
                    </a:ext>
                  </a:extLst>
                </a:gridCol>
                <a:gridCol w="5085982">
                  <a:extLst>
                    <a:ext uri="{9D8B030D-6E8A-4147-A177-3AD203B41FA5}">
                      <a16:colId xmlns:a16="http://schemas.microsoft.com/office/drawing/2014/main" val="20002"/>
                    </a:ext>
                  </a:extLst>
                </a:gridCol>
              </a:tblGrid>
              <a:tr h="293803">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说明</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2281">
                <a:tc>
                  <a:txBody>
                    <a:bodyPr/>
                    <a:lstStyle/>
                    <a:p>
                      <a:pPr algn="l">
                        <a:lnSpc>
                          <a:spcPct val="150000"/>
                        </a:lnSpc>
                        <a:spcAft>
                          <a:spcPts val="0"/>
                        </a:spcAft>
                      </a:pPr>
                      <a:r>
                        <a:rPr lang="en-US" sz="1200" kern="0">
                          <a:effectLst/>
                        </a:rPr>
                        <a:t>tapIndex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dirty="0">
                          <a:effectLst/>
                        </a:rPr>
                        <a:t>Number</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用户点击的按钮，从上到下的顺序，从</a:t>
                      </a:r>
                      <a:r>
                        <a:rPr lang="en-US" sz="1200" kern="0" dirty="0">
                          <a:effectLst/>
                        </a:rPr>
                        <a:t>0</a:t>
                      </a:r>
                      <a:r>
                        <a:rPr lang="zh-CN" sz="1200" kern="0" dirty="0">
                          <a:effectLst/>
                        </a:rPr>
                        <a:t>开始</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664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3" y="2572556"/>
            <a:ext cx="4374320"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图像剪裁</a:t>
            </a:r>
            <a:endParaRPr lang="en-US" altLang="zh-CN" b="1" dirty="0"/>
          </a:p>
          <a:p>
            <a:pPr>
              <a:lnSpc>
                <a:spcPct val="150000"/>
              </a:lnSpc>
            </a:pPr>
            <a:r>
              <a:rPr lang="zh-CN" altLang="zh-CN" dirty="0"/>
              <a:t>如果需要剪裁区域为圆形，可以使用</a:t>
            </a:r>
            <a:r>
              <a:rPr lang="en-US" altLang="zh-CN" dirty="0"/>
              <a:t>ctx.arc()</a:t>
            </a:r>
            <a:r>
              <a:rPr lang="zh-CN" altLang="zh-CN" dirty="0"/>
              <a:t>方法。例如：</a:t>
            </a:r>
          </a:p>
          <a:p>
            <a:pPr>
              <a:lnSpc>
                <a:spcPct val="150000"/>
              </a:lnSpc>
            </a:pPr>
            <a:endParaRPr lang="zh-CN" altLang="zh-CN" dirty="0"/>
          </a:p>
          <a:p>
            <a:pPr>
              <a:lnSpc>
                <a:spcPct val="150000"/>
              </a:lnSpc>
            </a:pPr>
            <a:endParaRPr lang="en-US" altLang="zh-CN" dirty="0"/>
          </a:p>
          <a:p>
            <a:pPr>
              <a:lnSpc>
                <a:spcPct val="150000"/>
              </a:lnSpc>
            </a:pPr>
            <a:r>
              <a:rPr lang="zh-CN" altLang="en-US" dirty="0"/>
              <a:t>右侧</a:t>
            </a:r>
            <a:r>
              <a:rPr lang="zh-CN" altLang="zh-CN" dirty="0"/>
              <a:t>代码表示将画布剪裁为圆心在</a:t>
            </a:r>
            <a:r>
              <a:rPr lang="en-US" altLang="zh-CN" dirty="0"/>
              <a:t>(100,100)</a:t>
            </a:r>
            <a:r>
              <a:rPr lang="zh-CN" altLang="zh-CN" dirty="0"/>
              <a:t>、半径为</a:t>
            </a:r>
            <a:r>
              <a:rPr lang="en-US" altLang="zh-CN" dirty="0"/>
              <a:t>100</a:t>
            </a:r>
            <a:r>
              <a:rPr lang="zh-CN" altLang="zh-CN" dirty="0"/>
              <a:t>像素的圆形大小。</a:t>
            </a:r>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sp>
        <p:nvSpPr>
          <p:cNvPr id="8" name="文本框 7"/>
          <p:cNvSpPr txBox="1"/>
          <p:nvPr/>
        </p:nvSpPr>
        <p:spPr>
          <a:xfrm>
            <a:off x="6348975" y="2335782"/>
            <a:ext cx="5255837" cy="3416320"/>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a:t>//</a:t>
            </a:r>
            <a:r>
              <a:rPr lang="zh-CN" altLang="zh-CN" dirty="0"/>
              <a:t>开始绘制路径</a:t>
            </a:r>
          </a:p>
          <a:p>
            <a:pPr marL="342900" lvl="0" indent="-342900">
              <a:lnSpc>
                <a:spcPct val="150000"/>
              </a:lnSpc>
              <a:buFont typeface="+mj-lt"/>
              <a:buAutoNum type="arabicPeriod"/>
            </a:pPr>
            <a:r>
              <a:rPr lang="en-US" altLang="zh-CN" dirty="0" err="1"/>
              <a:t>ctx.beginPath</a:t>
            </a:r>
            <a:r>
              <a:rPr lang="en-US" altLang="zh-CN" dirty="0"/>
              <a:t>();</a:t>
            </a:r>
            <a:endParaRPr lang="zh-CN" altLang="zh-CN" dirty="0"/>
          </a:p>
          <a:p>
            <a:pPr marL="342900" lvl="0" indent="-342900">
              <a:lnSpc>
                <a:spcPct val="150000"/>
              </a:lnSpc>
              <a:buFont typeface="+mj-lt"/>
              <a:buAutoNum type="arabicPeriod"/>
            </a:pPr>
            <a:r>
              <a:rPr lang="en-US" altLang="zh-CN" dirty="0"/>
              <a:t>//</a:t>
            </a:r>
            <a:r>
              <a:rPr lang="zh-CN" altLang="zh-CN" dirty="0"/>
              <a:t>创建圆弧剪裁的区域</a:t>
            </a:r>
          </a:p>
          <a:p>
            <a:pPr marL="342900" lvl="0" indent="-342900">
              <a:lnSpc>
                <a:spcPct val="150000"/>
              </a:lnSpc>
              <a:buFont typeface="+mj-lt"/>
              <a:buAutoNum type="arabicPeriod"/>
            </a:pPr>
            <a:r>
              <a:rPr lang="en-US" altLang="zh-CN" dirty="0"/>
              <a:t>ctx.arc(100, 100, 100, 0, </a:t>
            </a:r>
            <a:r>
              <a:rPr lang="en-US" altLang="zh-CN" dirty="0" err="1"/>
              <a:t>Math.PI</a:t>
            </a:r>
            <a:r>
              <a:rPr lang="en-US" altLang="zh-CN" dirty="0"/>
              <a:t> * 2, true);</a:t>
            </a:r>
            <a:endParaRPr lang="zh-CN" altLang="zh-CN" dirty="0"/>
          </a:p>
          <a:p>
            <a:pPr marL="342900" lvl="0" indent="-342900">
              <a:lnSpc>
                <a:spcPct val="150000"/>
              </a:lnSpc>
              <a:buFont typeface="+mj-lt"/>
              <a:buAutoNum type="arabicPeriod"/>
            </a:pPr>
            <a:r>
              <a:rPr lang="en-US" altLang="zh-CN" dirty="0"/>
              <a:t>//</a:t>
            </a:r>
            <a:r>
              <a:rPr lang="zh-CN" altLang="zh-CN" dirty="0"/>
              <a:t>剪裁画布</a:t>
            </a:r>
          </a:p>
          <a:p>
            <a:pPr marL="342900" lvl="0" indent="-342900">
              <a:lnSpc>
                <a:spcPct val="150000"/>
              </a:lnSpc>
              <a:buFont typeface="+mj-lt"/>
              <a:buAutoNum type="arabicPeriod"/>
            </a:pPr>
            <a:r>
              <a:rPr lang="en-US" altLang="zh-CN" dirty="0" err="1"/>
              <a:t>ctx.clip</a:t>
            </a:r>
            <a:r>
              <a:rPr lang="en-US" altLang="zh-CN" dirty="0"/>
              <a:t>();</a:t>
            </a:r>
            <a:endParaRPr lang="zh-CN" altLang="zh-CN" dirty="0"/>
          </a:p>
          <a:p>
            <a:pPr marL="342900" lvl="0" indent="-342900">
              <a:lnSpc>
                <a:spcPct val="150000"/>
              </a:lnSpc>
              <a:buFont typeface="+mj-lt"/>
              <a:buAutoNum type="arabicPeriod"/>
            </a:pPr>
            <a:r>
              <a:rPr lang="en-US" altLang="zh-CN" dirty="0"/>
              <a:t>//</a:t>
            </a:r>
            <a:r>
              <a:rPr lang="zh-CN" altLang="zh-CN" dirty="0"/>
              <a:t>结束路径绘制</a:t>
            </a:r>
          </a:p>
          <a:p>
            <a:pPr marL="342900" indent="-342900">
              <a:lnSpc>
                <a:spcPct val="150000"/>
              </a:lnSpc>
              <a:buFont typeface="+mj-lt"/>
              <a:buAutoNum type="arabicPeriod"/>
            </a:pPr>
            <a:r>
              <a:rPr lang="en-US" altLang="zh-CN" dirty="0" err="1"/>
              <a:t>ctx.closePath</a:t>
            </a:r>
            <a:r>
              <a:rPr lang="en-US" altLang="zh-CN" dirty="0"/>
              <a:t>();</a:t>
            </a:r>
            <a:endParaRPr lang="zh-CN" altLang="zh-CN" dirty="0"/>
          </a:p>
        </p:txBody>
      </p:sp>
    </p:spTree>
    <p:extLst>
      <p:ext uri="{BB962C8B-B14F-4D97-AF65-F5344CB8AC3E}">
        <p14:creationId xmlns:p14="http://schemas.microsoft.com/office/powerpoint/2010/main" val="391025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15493" y="2636902"/>
            <a:ext cx="3231320"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图像剪裁</a:t>
            </a:r>
            <a:endParaRPr lang="en-US" altLang="zh-CN" b="1" dirty="0"/>
          </a:p>
          <a:p>
            <a:pPr>
              <a:lnSpc>
                <a:spcPct val="150000"/>
              </a:lnSpc>
            </a:pPr>
            <a:r>
              <a:rPr lang="zh-CN" altLang="zh-CN" dirty="0"/>
              <a:t>【例</a:t>
            </a:r>
            <a:r>
              <a:rPr lang="en-US" altLang="zh-CN" dirty="0"/>
              <a:t>11-24</a:t>
            </a:r>
            <a:r>
              <a:rPr lang="zh-CN" altLang="zh-CN" dirty="0"/>
              <a:t>】小程序界面</a:t>
            </a:r>
            <a:r>
              <a:rPr lang="en-US" altLang="zh-CN" dirty="0"/>
              <a:t>API</a:t>
            </a:r>
            <a:r>
              <a:rPr lang="zh-CN" altLang="zh-CN" dirty="0"/>
              <a:t>图像剪裁的简单应用</a:t>
            </a:r>
          </a:p>
          <a:p>
            <a:pPr>
              <a:lnSpc>
                <a:spcPct val="150000"/>
              </a:lnSpc>
            </a:pPr>
            <a:endParaRPr lang="zh-CN" altLang="zh-CN" dirty="0"/>
          </a:p>
        </p:txBody>
      </p:sp>
      <p:sp>
        <p:nvSpPr>
          <p:cNvPr id="5" name="矩形 4"/>
          <p:cNvSpPr/>
          <p:nvPr/>
        </p:nvSpPr>
        <p:spPr>
          <a:xfrm flipV="1">
            <a:off x="1561822" y="1772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1741" y="1871858"/>
            <a:ext cx="1980029"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变形与剪裁</a:t>
            </a:r>
            <a:endParaRPr lang="en-US" altLang="zh-CN" sz="2800" b="1" dirty="0">
              <a:solidFill>
                <a:schemeClr val="accent3">
                  <a:lumMod val="75000"/>
                </a:schemeClr>
              </a:solidFill>
            </a:endParaRPr>
          </a:p>
        </p:txBody>
      </p:sp>
      <p:sp>
        <p:nvSpPr>
          <p:cNvPr id="7" name="矩形 6"/>
          <p:cNvSpPr/>
          <p:nvPr/>
        </p:nvSpPr>
        <p:spPr>
          <a:xfrm>
            <a:off x="1515492" y="1769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08</a:t>
            </a:r>
          </a:p>
        </p:txBody>
      </p:sp>
      <p:pic>
        <p:nvPicPr>
          <p:cNvPr id="3" name="图片 2"/>
          <p:cNvPicPr>
            <a:picLocks noChangeAspect="1"/>
          </p:cNvPicPr>
          <p:nvPr/>
        </p:nvPicPr>
        <p:blipFill>
          <a:blip r:embed="rId2"/>
          <a:stretch>
            <a:fillRect/>
          </a:stretch>
        </p:blipFill>
        <p:spPr>
          <a:xfrm>
            <a:off x="5113275" y="1791375"/>
            <a:ext cx="5563689" cy="4468649"/>
          </a:xfrm>
          <a:prstGeom prst="rect">
            <a:avLst/>
          </a:prstGeom>
        </p:spPr>
      </p:pic>
    </p:spTree>
    <p:extLst>
      <p:ext uri="{BB962C8B-B14F-4D97-AF65-F5344CB8AC3E}">
        <p14:creationId xmlns:p14="http://schemas.microsoft.com/office/powerpoint/2010/main" val="33592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003227" y="2043267"/>
            <a:ext cx="1054779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小程序使用</a:t>
            </a:r>
            <a:r>
              <a:rPr lang="en-US" altLang="zh-CN" dirty="0" err="1"/>
              <a:t>wx.canvasToTempFilePath</a:t>
            </a:r>
            <a:r>
              <a:rPr lang="en-US" altLang="zh-CN" dirty="0"/>
              <a:t>(OBJECT, this)</a:t>
            </a:r>
            <a:r>
              <a:rPr lang="zh-CN" altLang="zh-CN" dirty="0"/>
              <a:t>把当前画布指定区域的内容导出生成指定大小的图片，并返回文件路径。其参数如表所示。</a:t>
            </a:r>
          </a:p>
        </p:txBody>
      </p:sp>
      <p:sp>
        <p:nvSpPr>
          <p:cNvPr id="5" name="矩形 4"/>
          <p:cNvSpPr/>
          <p:nvPr/>
        </p:nvSpPr>
        <p:spPr>
          <a:xfrm flipV="1">
            <a:off x="1608152" y="122911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78071" y="1328072"/>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图像导出</a:t>
            </a:r>
            <a:endParaRPr lang="en-US" altLang="zh-CN" sz="2800" b="1" dirty="0">
              <a:solidFill>
                <a:schemeClr val="accent3">
                  <a:lumMod val="75000"/>
                </a:schemeClr>
              </a:solidFill>
            </a:endParaRPr>
          </a:p>
        </p:txBody>
      </p:sp>
      <p:sp>
        <p:nvSpPr>
          <p:cNvPr id="7" name="矩形 6"/>
          <p:cNvSpPr/>
          <p:nvPr/>
        </p:nvSpPr>
        <p:spPr>
          <a:xfrm>
            <a:off x="1561822" y="122529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09</a:t>
            </a:r>
          </a:p>
        </p:txBody>
      </p:sp>
      <p:graphicFrame>
        <p:nvGraphicFramePr>
          <p:cNvPr id="4" name="表格 3"/>
          <p:cNvGraphicFramePr>
            <a:graphicFrameLocks noGrp="1"/>
          </p:cNvGraphicFramePr>
          <p:nvPr/>
        </p:nvGraphicFramePr>
        <p:xfrm>
          <a:off x="1707775" y="2963841"/>
          <a:ext cx="9184343" cy="3679000"/>
        </p:xfrm>
        <a:graphic>
          <a:graphicData uri="http://schemas.openxmlformats.org/drawingml/2006/table">
            <a:tbl>
              <a:tblPr firstRow="1" firstCol="1" bandRow="1">
                <a:tableStyleId>{1FECB4D8-DB02-4DC6-A0A2-4F2EBAE1DC90}</a:tableStyleId>
              </a:tblPr>
              <a:tblGrid>
                <a:gridCol w="1288273">
                  <a:extLst>
                    <a:ext uri="{9D8B030D-6E8A-4147-A177-3AD203B41FA5}">
                      <a16:colId xmlns:a16="http://schemas.microsoft.com/office/drawing/2014/main" val="20000"/>
                    </a:ext>
                  </a:extLst>
                </a:gridCol>
                <a:gridCol w="1144192">
                  <a:extLst>
                    <a:ext uri="{9D8B030D-6E8A-4147-A177-3AD203B41FA5}">
                      <a16:colId xmlns:a16="http://schemas.microsoft.com/office/drawing/2014/main" val="20001"/>
                    </a:ext>
                  </a:extLst>
                </a:gridCol>
                <a:gridCol w="755419">
                  <a:extLst>
                    <a:ext uri="{9D8B030D-6E8A-4147-A177-3AD203B41FA5}">
                      <a16:colId xmlns:a16="http://schemas.microsoft.com/office/drawing/2014/main" val="20002"/>
                    </a:ext>
                  </a:extLst>
                </a:gridCol>
                <a:gridCol w="4953994">
                  <a:extLst>
                    <a:ext uri="{9D8B030D-6E8A-4147-A177-3AD203B41FA5}">
                      <a16:colId xmlns:a16="http://schemas.microsoft.com/office/drawing/2014/main" val="20003"/>
                    </a:ext>
                  </a:extLst>
                </a:gridCol>
                <a:gridCol w="1042465">
                  <a:extLst>
                    <a:ext uri="{9D8B030D-6E8A-4147-A177-3AD203B41FA5}">
                      <a16:colId xmlns:a16="http://schemas.microsoft.com/office/drawing/2014/main" val="20004"/>
                    </a:ext>
                  </a:extLst>
                </a:gridCol>
              </a:tblGrid>
              <a:tr h="283000">
                <a:tc>
                  <a:txBody>
                    <a:bodyPr/>
                    <a:lstStyle/>
                    <a:p>
                      <a:pPr algn="l">
                        <a:lnSpc>
                          <a:spcPct val="150000"/>
                        </a:lnSpc>
                        <a:spcAft>
                          <a:spcPts val="0"/>
                        </a:spcAft>
                      </a:pPr>
                      <a:r>
                        <a:rPr lang="zh-CN" sz="1200" kern="0" dirty="0">
                          <a:effectLst/>
                        </a:rPr>
                        <a:t>参数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必填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最低版本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0"/>
                  </a:ext>
                </a:extLst>
              </a:tr>
              <a:tr h="283000">
                <a:tc>
                  <a:txBody>
                    <a:bodyPr/>
                    <a:lstStyle/>
                    <a:p>
                      <a:pPr algn="l">
                        <a:lnSpc>
                          <a:spcPct val="150000"/>
                        </a:lnSpc>
                        <a:spcAft>
                          <a:spcPts val="0"/>
                        </a:spcAft>
                      </a:pPr>
                      <a:r>
                        <a:rPr lang="en-US" sz="1200" kern="0">
                          <a:effectLst/>
                        </a:rPr>
                        <a:t>x</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dirty="0">
                          <a:effectLst/>
                        </a:rPr>
                        <a:t>Number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画布</a:t>
                      </a:r>
                      <a:r>
                        <a:rPr lang="en-US" sz="1200" kern="0">
                          <a:effectLst/>
                        </a:rPr>
                        <a:t>x</a:t>
                      </a:r>
                      <a:r>
                        <a:rPr lang="zh-CN" sz="1200" kern="0">
                          <a:effectLst/>
                        </a:rPr>
                        <a:t>轴起点（默认</a:t>
                      </a:r>
                      <a:r>
                        <a:rPr lang="en-US" sz="1200" kern="0">
                          <a:effectLst/>
                        </a:rPr>
                        <a:t>0</a:t>
                      </a:r>
                      <a:r>
                        <a:rPr lang="zh-CN" sz="1200" kern="0">
                          <a:effectLst/>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1"/>
                  </a:ext>
                </a:extLst>
              </a:tr>
              <a:tr h="283000">
                <a:tc>
                  <a:txBody>
                    <a:bodyPr/>
                    <a:lstStyle/>
                    <a:p>
                      <a:pPr algn="l">
                        <a:lnSpc>
                          <a:spcPct val="150000"/>
                        </a:lnSpc>
                        <a:spcAft>
                          <a:spcPts val="0"/>
                        </a:spcAft>
                      </a:pPr>
                      <a:r>
                        <a:rPr lang="en-US" sz="1200" kern="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Number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画布</a:t>
                      </a:r>
                      <a:r>
                        <a:rPr lang="en-US" sz="1200" kern="0">
                          <a:effectLst/>
                        </a:rPr>
                        <a:t>y</a:t>
                      </a:r>
                      <a:r>
                        <a:rPr lang="zh-CN" sz="1200" kern="0">
                          <a:effectLst/>
                        </a:rPr>
                        <a:t>轴起点（默认</a:t>
                      </a:r>
                      <a:r>
                        <a:rPr lang="en-US" sz="1200" kern="0">
                          <a:effectLst/>
                        </a:rPr>
                        <a:t>0</a:t>
                      </a:r>
                      <a:r>
                        <a:rPr lang="zh-CN" sz="1200" kern="0">
                          <a:effectLst/>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2"/>
                  </a:ext>
                </a:extLst>
              </a:tr>
              <a:tr h="283000">
                <a:tc>
                  <a:txBody>
                    <a:bodyPr/>
                    <a:lstStyle/>
                    <a:p>
                      <a:pPr algn="l">
                        <a:lnSpc>
                          <a:spcPct val="150000"/>
                        </a:lnSpc>
                        <a:spcAft>
                          <a:spcPts val="0"/>
                        </a:spcAft>
                      </a:pPr>
                      <a:r>
                        <a:rPr lang="en-US" sz="1200" kern="0">
                          <a:effectLst/>
                        </a:rPr>
                        <a:t>width</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Number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画布宽度（默认为</a:t>
                      </a:r>
                      <a:r>
                        <a:rPr lang="en-US" sz="1200" kern="0">
                          <a:effectLst/>
                        </a:rPr>
                        <a:t>canvas</a:t>
                      </a:r>
                      <a:r>
                        <a:rPr lang="zh-CN" sz="1200" kern="0">
                          <a:effectLst/>
                        </a:rPr>
                        <a:t>宽度</a:t>
                      </a:r>
                      <a:r>
                        <a:rPr lang="en-US" sz="1200" kern="0">
                          <a:effectLst/>
                        </a:rPr>
                        <a:t>-x</a:t>
                      </a:r>
                      <a:r>
                        <a:rPr lang="zh-CN" sz="1200" kern="0">
                          <a:effectLst/>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3"/>
                  </a:ext>
                </a:extLst>
              </a:tr>
              <a:tr h="283000">
                <a:tc>
                  <a:txBody>
                    <a:bodyPr/>
                    <a:lstStyle/>
                    <a:p>
                      <a:pPr algn="l">
                        <a:lnSpc>
                          <a:spcPct val="150000"/>
                        </a:lnSpc>
                        <a:spcAft>
                          <a:spcPts val="0"/>
                        </a:spcAft>
                      </a:pPr>
                      <a:r>
                        <a:rPr lang="en-US" sz="1200" kern="0">
                          <a:effectLst/>
                        </a:rPr>
                        <a:t>height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Number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画布高度（默认为</a:t>
                      </a:r>
                      <a:r>
                        <a:rPr lang="en-US" sz="1200" kern="0">
                          <a:effectLst/>
                        </a:rPr>
                        <a:t>canvas</a:t>
                      </a:r>
                      <a:r>
                        <a:rPr lang="zh-CN" sz="1200" kern="0">
                          <a:effectLst/>
                        </a:rPr>
                        <a:t>高度</a:t>
                      </a:r>
                      <a:r>
                        <a:rPr lang="en-US" sz="1200" kern="0">
                          <a:effectLst/>
                        </a:rPr>
                        <a:t>-y</a:t>
                      </a:r>
                      <a:r>
                        <a:rPr lang="zh-CN" sz="1200" kern="0">
                          <a:effectLst/>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4"/>
                  </a:ext>
                </a:extLst>
              </a:tr>
              <a:tr h="283000">
                <a:tc>
                  <a:txBody>
                    <a:bodyPr/>
                    <a:lstStyle/>
                    <a:p>
                      <a:pPr algn="l">
                        <a:lnSpc>
                          <a:spcPct val="150000"/>
                        </a:lnSpc>
                        <a:spcAft>
                          <a:spcPts val="0"/>
                        </a:spcAft>
                      </a:pPr>
                      <a:r>
                        <a:rPr lang="en-US" sz="1200" kern="0">
                          <a:effectLst/>
                        </a:rPr>
                        <a:t>destWidth</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dirty="0">
                          <a:effectLst/>
                        </a:rPr>
                        <a:t>Number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输出图片宽度（默认为</a:t>
                      </a:r>
                      <a:r>
                        <a:rPr lang="en-US" sz="1200" kern="0">
                          <a:effectLst/>
                        </a:rPr>
                        <a:t> width * </a:t>
                      </a:r>
                      <a:r>
                        <a:rPr lang="zh-CN" sz="1200" kern="0">
                          <a:effectLst/>
                        </a:rPr>
                        <a:t>屏幕像素密度）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5"/>
                  </a:ext>
                </a:extLst>
              </a:tr>
              <a:tr h="283000">
                <a:tc>
                  <a:txBody>
                    <a:bodyPr/>
                    <a:lstStyle/>
                    <a:p>
                      <a:pPr algn="l">
                        <a:lnSpc>
                          <a:spcPct val="150000"/>
                        </a:lnSpc>
                        <a:spcAft>
                          <a:spcPts val="0"/>
                        </a:spcAft>
                      </a:pPr>
                      <a:r>
                        <a:rPr lang="en-US" sz="1200" kern="0">
                          <a:effectLst/>
                        </a:rPr>
                        <a:t>destHeight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Number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dirty="0">
                          <a:effectLst/>
                        </a:rPr>
                        <a:t>输出图片高度（默认为</a:t>
                      </a:r>
                      <a:r>
                        <a:rPr lang="en-US" sz="1200" kern="0" dirty="0">
                          <a:effectLst/>
                        </a:rPr>
                        <a:t> height * </a:t>
                      </a:r>
                      <a:r>
                        <a:rPr lang="zh-CN" sz="1200" kern="0" dirty="0">
                          <a:effectLst/>
                        </a:rPr>
                        <a:t>屏幕像素密度）</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dirty="0">
                          <a:effectLst/>
                        </a:rPr>
                        <a:t>1.2.0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6"/>
                  </a:ext>
                </a:extLst>
              </a:tr>
              <a:tr h="283000">
                <a:tc>
                  <a:txBody>
                    <a:bodyPr/>
                    <a:lstStyle/>
                    <a:p>
                      <a:pPr algn="l">
                        <a:lnSpc>
                          <a:spcPct val="150000"/>
                        </a:lnSpc>
                        <a:spcAft>
                          <a:spcPts val="0"/>
                        </a:spcAft>
                      </a:pPr>
                      <a:r>
                        <a:rPr lang="en-US" sz="1200" kern="0">
                          <a:effectLst/>
                        </a:rPr>
                        <a:t>canvasId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String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画布标识，传入</a:t>
                      </a:r>
                      <a:r>
                        <a:rPr lang="en-US" sz="1200" kern="0">
                          <a:effectLst/>
                        </a:rPr>
                        <a:t> &lt;canvas&gt; </a:t>
                      </a:r>
                      <a:r>
                        <a:rPr lang="zh-CN" sz="1200" kern="0">
                          <a:effectLst/>
                        </a:rPr>
                        <a:t>的</a:t>
                      </a:r>
                      <a:r>
                        <a:rPr lang="en-US" sz="1200" kern="0">
                          <a:effectLst/>
                        </a:rPr>
                        <a:t> canvas-id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7"/>
                  </a:ext>
                </a:extLst>
              </a:tr>
              <a:tr h="283000">
                <a:tc>
                  <a:txBody>
                    <a:bodyPr/>
                    <a:lstStyle/>
                    <a:p>
                      <a:pPr algn="l">
                        <a:lnSpc>
                          <a:spcPct val="150000"/>
                        </a:lnSpc>
                        <a:spcAft>
                          <a:spcPts val="0"/>
                        </a:spcAft>
                      </a:pPr>
                      <a:r>
                        <a:rPr lang="en-US" sz="1200" kern="0">
                          <a:effectLst/>
                        </a:rPr>
                        <a:t>fileType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String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目标文件的类型，只支持</a:t>
                      </a:r>
                      <a:r>
                        <a:rPr lang="en-US" sz="1200" kern="0">
                          <a:effectLst/>
                        </a:rPr>
                        <a:t> 'jpg' </a:t>
                      </a:r>
                      <a:r>
                        <a:rPr lang="zh-CN" sz="1200" kern="0">
                          <a:effectLst/>
                        </a:rPr>
                        <a:t>或</a:t>
                      </a:r>
                      <a:r>
                        <a:rPr lang="en-US" sz="1200" kern="0">
                          <a:effectLst/>
                        </a:rPr>
                        <a:t> 'png'</a:t>
                      </a:r>
                      <a:r>
                        <a:rPr lang="zh-CN" sz="1200" kern="0">
                          <a:effectLst/>
                        </a:rPr>
                        <a:t>。默认为</a:t>
                      </a:r>
                      <a:r>
                        <a:rPr lang="en-US" sz="1200" kern="0">
                          <a:effectLst/>
                        </a:rPr>
                        <a:t> 'png'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8"/>
                  </a:ext>
                </a:extLst>
              </a:tr>
              <a:tr h="283000">
                <a:tc>
                  <a:txBody>
                    <a:bodyPr/>
                    <a:lstStyle/>
                    <a:p>
                      <a:pPr algn="l">
                        <a:lnSpc>
                          <a:spcPct val="150000"/>
                        </a:lnSpc>
                        <a:spcAft>
                          <a:spcPts val="0"/>
                        </a:spcAft>
                      </a:pPr>
                      <a:r>
                        <a:rPr lang="en-US" sz="1200" kern="0">
                          <a:effectLst/>
                        </a:rPr>
                        <a:t>quality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Number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图片的质量，取值范围为</a:t>
                      </a:r>
                      <a:r>
                        <a:rPr lang="en-US" sz="1200" kern="0">
                          <a:effectLst/>
                        </a:rPr>
                        <a:t> (0, 1]</a:t>
                      </a:r>
                      <a:r>
                        <a:rPr lang="zh-CN" sz="1200" kern="0">
                          <a:effectLst/>
                        </a:rPr>
                        <a:t>，不在范围内时当作</a:t>
                      </a:r>
                      <a:r>
                        <a:rPr lang="en-US" sz="1200" kern="0">
                          <a:effectLst/>
                        </a:rPr>
                        <a:t>1.0</a:t>
                      </a:r>
                      <a:r>
                        <a:rPr lang="zh-CN" sz="1200" kern="0">
                          <a:effectLst/>
                        </a:rPr>
                        <a:t>处理</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1.7.0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09"/>
                  </a:ext>
                </a:extLst>
              </a:tr>
              <a:tr h="283000">
                <a:tc>
                  <a:txBody>
                    <a:bodyPr/>
                    <a:lstStyle/>
                    <a:p>
                      <a:pPr algn="l">
                        <a:lnSpc>
                          <a:spcPct val="150000"/>
                        </a:lnSpc>
                        <a:spcAft>
                          <a:spcPts val="0"/>
                        </a:spcAft>
                      </a:pPr>
                      <a:r>
                        <a:rPr lang="en-US" sz="1200" kern="0">
                          <a:effectLst/>
                        </a:rPr>
                        <a:t>success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接口调用成功的回调函数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10"/>
                  </a:ext>
                </a:extLst>
              </a:tr>
              <a:tr h="283000">
                <a:tc>
                  <a:txBody>
                    <a:bodyPr/>
                    <a:lstStyle/>
                    <a:p>
                      <a:pPr algn="l">
                        <a:lnSpc>
                          <a:spcPct val="150000"/>
                        </a:lnSpc>
                        <a:spcAft>
                          <a:spcPts val="0"/>
                        </a:spcAft>
                      </a:pPr>
                      <a:r>
                        <a:rPr lang="en-US" sz="1200" kern="0">
                          <a:effectLst/>
                        </a:rPr>
                        <a:t>fail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接口调用失败的回调函数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11"/>
                  </a:ext>
                </a:extLst>
              </a:tr>
              <a:tr h="283000">
                <a:tc>
                  <a:txBody>
                    <a:bodyPr/>
                    <a:lstStyle/>
                    <a:p>
                      <a:pPr algn="l">
                        <a:lnSpc>
                          <a:spcPct val="150000"/>
                        </a:lnSpc>
                        <a:spcAft>
                          <a:spcPts val="0"/>
                        </a:spcAft>
                      </a:pPr>
                      <a:r>
                        <a:rPr lang="en-US" sz="1200" kern="0">
                          <a:effectLst/>
                        </a:rPr>
                        <a:t>complete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en-US" sz="12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a:effectLst/>
                        </a:rPr>
                        <a:t>接口调用结束的回调函数（调用成功与否都执行）</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tc>
                  <a:txBody>
                    <a:bodyPr/>
                    <a:lstStyle/>
                    <a:p>
                      <a:pPr algn="l">
                        <a:lnSpc>
                          <a:spcPct val="150000"/>
                        </a:lnSpc>
                        <a:spcAft>
                          <a:spcPts val="0"/>
                        </a:spcAft>
                      </a:pPr>
                      <a:r>
                        <a:rPr lang="zh-CN" sz="1200" kern="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929" marR="65929" marT="0" marB="0"/>
                </a:tc>
                <a:extLst>
                  <a:ext uri="{0D108BD9-81ED-4DB2-BD59-A6C34878D82A}">
                    <a16:rowId xmlns:a16="http://schemas.microsoft.com/office/drawing/2014/main" val="10012"/>
                  </a:ext>
                </a:extLst>
              </a:tr>
            </a:tbl>
          </a:graphicData>
        </a:graphic>
      </p:graphicFrame>
      <p:sp>
        <p:nvSpPr>
          <p:cNvPr id="3" name="矩形 2"/>
          <p:cNvSpPr/>
          <p:nvPr/>
        </p:nvSpPr>
        <p:spPr>
          <a:xfrm>
            <a:off x="5930152" y="763629"/>
            <a:ext cx="4397189" cy="92333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pPr indent="266700" algn="just">
              <a:lnSpc>
                <a:spcPct val="150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在自定义组件下，第二个参数传入组件实例</a:t>
            </a:r>
            <a:r>
              <a:rPr lang="en-US" altLang="zh-CN" kern="100" dirty="0">
                <a:latin typeface="Calibri" panose="020F0502020204030204" pitchFamily="34" charset="0"/>
                <a:ea typeface="宋体" panose="02010600030101010101" pitchFamily="2" charset="-122"/>
                <a:cs typeface="Times New Roman" panose="02020603050405020304" pitchFamily="18" charset="0"/>
              </a:rPr>
              <a:t>this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，以操作组件内</a:t>
            </a:r>
            <a:r>
              <a:rPr lang="en-US" altLang="zh-CN" kern="100" dirty="0">
                <a:latin typeface="Calibri" panose="020F0502020204030204" pitchFamily="34" charset="0"/>
                <a:ea typeface="宋体" panose="02010600030101010101" pitchFamily="2" charset="-122"/>
                <a:cs typeface="Times New Roman" panose="02020603050405020304" pitchFamily="18" charset="0"/>
              </a:rPr>
              <a:t> &lt;canvas&gt;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组件。</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28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003227" y="2043267"/>
            <a:ext cx="10547796" cy="8744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11-25</a:t>
            </a:r>
            <a:r>
              <a:rPr lang="zh-CN" altLang="zh-CN" dirty="0"/>
              <a:t>】小程序界面</a:t>
            </a:r>
            <a:r>
              <a:rPr lang="en-US" altLang="zh-CN" dirty="0"/>
              <a:t>API</a:t>
            </a:r>
            <a:r>
              <a:rPr lang="zh-CN" altLang="zh-CN" dirty="0"/>
              <a:t>图像导出的简单应用</a:t>
            </a:r>
          </a:p>
          <a:p>
            <a:pPr>
              <a:lnSpc>
                <a:spcPct val="150000"/>
              </a:lnSpc>
            </a:pPr>
            <a:endParaRPr lang="zh-CN" altLang="zh-CN" dirty="0"/>
          </a:p>
        </p:txBody>
      </p:sp>
      <p:sp>
        <p:nvSpPr>
          <p:cNvPr id="5" name="矩形 4"/>
          <p:cNvSpPr/>
          <p:nvPr/>
        </p:nvSpPr>
        <p:spPr>
          <a:xfrm flipV="1">
            <a:off x="1608152" y="1229113"/>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78071" y="1328072"/>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图像导出</a:t>
            </a:r>
            <a:endParaRPr lang="en-US" altLang="zh-CN" sz="2800" b="1" dirty="0">
              <a:solidFill>
                <a:schemeClr val="accent3">
                  <a:lumMod val="75000"/>
                </a:schemeClr>
              </a:solidFill>
            </a:endParaRPr>
          </a:p>
        </p:txBody>
      </p:sp>
      <p:sp>
        <p:nvSpPr>
          <p:cNvPr id="7" name="矩形 6"/>
          <p:cNvSpPr/>
          <p:nvPr/>
        </p:nvSpPr>
        <p:spPr>
          <a:xfrm>
            <a:off x="1561822" y="1225294"/>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09</a:t>
            </a:r>
          </a:p>
        </p:txBody>
      </p:sp>
      <p:pic>
        <p:nvPicPr>
          <p:cNvPr id="8" name="图片 7"/>
          <p:cNvPicPr>
            <a:picLocks noChangeAspect="1"/>
          </p:cNvPicPr>
          <p:nvPr/>
        </p:nvPicPr>
        <p:blipFill>
          <a:blip r:embed="rId2"/>
          <a:stretch>
            <a:fillRect/>
          </a:stretch>
        </p:blipFill>
        <p:spPr>
          <a:xfrm>
            <a:off x="3404927" y="2697216"/>
            <a:ext cx="4790476" cy="3857143"/>
          </a:xfrm>
          <a:prstGeom prst="rect">
            <a:avLst/>
          </a:prstGeom>
        </p:spPr>
      </p:pic>
    </p:spTree>
    <p:extLst>
      <p:ext uri="{BB962C8B-B14F-4D97-AF65-F5344CB8AC3E}">
        <p14:creationId xmlns:p14="http://schemas.microsoft.com/office/powerpoint/2010/main" val="2551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lang="en-US" altLang="zh-CN" dirty="0"/>
              <a:t>08</a:t>
            </a:r>
            <a:endParaRPr lang="zh-CN" altLang="en-US" dirty="0"/>
          </a:p>
        </p:txBody>
      </p:sp>
      <p:sp>
        <p:nvSpPr>
          <p:cNvPr id="3" name="文本占位符 2"/>
          <p:cNvSpPr>
            <a:spLocks noGrp="1"/>
          </p:cNvSpPr>
          <p:nvPr>
            <p:ph type="body" sz="quarter" idx="16"/>
          </p:nvPr>
        </p:nvSpPr>
        <p:spPr/>
        <p:txBody>
          <a:bodyPr/>
          <a:lstStyle/>
          <a:p>
            <a:r>
              <a:rPr lang="zh-CN" altLang="en-US" b="1" dirty="0"/>
              <a:t>下拉刷新</a:t>
            </a:r>
          </a:p>
        </p:txBody>
      </p:sp>
    </p:spTree>
    <p:extLst>
      <p:ext uri="{BB962C8B-B14F-4D97-AF65-F5344CB8AC3E}">
        <p14:creationId xmlns:p14="http://schemas.microsoft.com/office/powerpoint/2010/main" val="16087252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7" y="2526290"/>
            <a:ext cx="9737630" cy="3294354"/>
          </a:xfrm>
          <a:prstGeom prst="rect">
            <a:avLst/>
          </a:prstGeom>
        </p:spPr>
        <p:txBody>
          <a:bodyPr/>
          <a:lstStyle/>
          <a:p>
            <a:pPr marL="0" indent="0">
              <a:lnSpc>
                <a:spcPct val="150000"/>
              </a:lnSpc>
              <a:buNone/>
            </a:pPr>
            <a:r>
              <a:rPr lang="zh-CN" altLang="zh-CN" sz="1800" dirty="0"/>
              <a:t>小程序在</a:t>
            </a:r>
            <a:r>
              <a:rPr lang="en-US" altLang="zh-CN" sz="1800" dirty="0"/>
              <a:t>Page</a:t>
            </a:r>
            <a:r>
              <a:rPr lang="zh-CN" altLang="zh-CN" sz="1800" dirty="0"/>
              <a:t>中定义了</a:t>
            </a:r>
            <a:r>
              <a:rPr lang="en-US" altLang="zh-CN" sz="1800" dirty="0" err="1"/>
              <a:t>onPullDownRefresh</a:t>
            </a:r>
            <a:r>
              <a:rPr lang="zh-CN" altLang="zh-CN" sz="1800" dirty="0"/>
              <a:t>处理函数，用于监听当前页面用户下拉刷新事件。</a:t>
            </a:r>
          </a:p>
          <a:p>
            <a:pPr marL="0" indent="0">
              <a:lnSpc>
                <a:spcPct val="150000"/>
              </a:lnSpc>
              <a:buNone/>
            </a:pPr>
            <a:r>
              <a:rPr lang="en-US" altLang="zh-CN" sz="1800" dirty="0" err="1"/>
              <a:t>onPullDownRefresh</a:t>
            </a:r>
            <a:r>
              <a:rPr lang="zh-CN" altLang="zh-CN" sz="1800" dirty="0"/>
              <a:t>函数示例代码如下：</a:t>
            </a:r>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99373" y="171223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69292" y="1811198"/>
            <a:ext cx="2339102" cy="652486"/>
          </a:xfrm>
          <a:prstGeom prst="rect">
            <a:avLst/>
          </a:prstGeom>
        </p:spPr>
        <p:txBody>
          <a:bodyPr wrap="none">
            <a:spAutoFit/>
          </a:bodyPr>
          <a:lstStyle/>
          <a:p>
            <a:pPr lvl="0">
              <a:lnSpc>
                <a:spcPct val="130000"/>
              </a:lnSpc>
            </a:pPr>
            <a:r>
              <a:rPr lang="zh-CN" altLang="en-US" sz="2800" b="1" dirty="0">
                <a:solidFill>
                  <a:schemeClr val="accent4">
                    <a:lumMod val="75000"/>
                  </a:schemeClr>
                </a:solidFill>
              </a:rPr>
              <a:t>监听下拉刷新</a:t>
            </a:r>
            <a:endParaRPr lang="en-US" altLang="zh-CN" sz="2800" b="1" dirty="0">
              <a:solidFill>
                <a:schemeClr val="accent4">
                  <a:lumMod val="75000"/>
                </a:schemeClr>
              </a:solidFill>
            </a:endParaRPr>
          </a:p>
        </p:txBody>
      </p:sp>
      <p:sp>
        <p:nvSpPr>
          <p:cNvPr id="6" name="矩形 5"/>
          <p:cNvSpPr/>
          <p:nvPr/>
        </p:nvSpPr>
        <p:spPr>
          <a:xfrm>
            <a:off x="1753043" y="170842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01</a:t>
            </a:r>
          </a:p>
        </p:txBody>
      </p:sp>
      <p:sp>
        <p:nvSpPr>
          <p:cNvPr id="8" name="文本框 7"/>
          <p:cNvSpPr txBox="1"/>
          <p:nvPr/>
        </p:nvSpPr>
        <p:spPr>
          <a:xfrm>
            <a:off x="1974759" y="3854244"/>
            <a:ext cx="5528588" cy="1895519"/>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Page({</a:t>
            </a:r>
            <a:endParaRPr lang="zh-CN" altLang="zh-CN" sz="1600" dirty="0"/>
          </a:p>
          <a:p>
            <a:pPr marL="342900" lvl="0" indent="-342900">
              <a:lnSpc>
                <a:spcPct val="150000"/>
              </a:lnSpc>
              <a:buFont typeface="+mj-lt"/>
              <a:buAutoNum type="arabicPeriod"/>
            </a:pPr>
            <a:r>
              <a:rPr lang="en-US" altLang="zh-CN" sz="1600" dirty="0"/>
              <a:t>  </a:t>
            </a:r>
            <a:r>
              <a:rPr lang="en-US" altLang="zh-CN" sz="1600" dirty="0" err="1"/>
              <a:t>onPullDownRefresh</a:t>
            </a:r>
            <a:r>
              <a:rPr lang="en-US" altLang="zh-CN" sz="1600" dirty="0"/>
              <a:t>: function(){</a:t>
            </a:r>
            <a:endParaRPr lang="zh-CN" altLang="zh-CN" sz="1600" dirty="0"/>
          </a:p>
          <a:p>
            <a:pPr marL="342900" lvl="0" indent="-342900">
              <a:lnSpc>
                <a:spcPct val="150000"/>
              </a:lnSpc>
              <a:buFont typeface="+mj-lt"/>
              <a:buAutoNum type="arabicPeriod"/>
            </a:pPr>
            <a:r>
              <a:rPr lang="en-US" altLang="zh-CN" sz="1600" dirty="0"/>
              <a:t>      console.log('</a:t>
            </a:r>
            <a:r>
              <a:rPr lang="zh-CN" altLang="zh-CN" sz="1600" dirty="0"/>
              <a:t>正在下拉刷新</a:t>
            </a:r>
            <a:r>
              <a:rPr lang="en-US" altLang="zh-CN" sz="1600" dirty="0"/>
              <a:t>')</a:t>
            </a:r>
            <a:endParaRPr lang="zh-CN" altLang="zh-CN" sz="1600" dirty="0"/>
          </a:p>
          <a:p>
            <a:pPr marL="342900" lvl="0" indent="-342900">
              <a:lnSpc>
                <a:spcPct val="150000"/>
              </a:lnSpc>
              <a:buFont typeface="+mj-lt"/>
              <a:buAutoNum type="arabicPeriod"/>
            </a:pPr>
            <a:r>
              <a:rPr lang="en-US" altLang="zh-CN" sz="1600" dirty="0"/>
              <a:t>  }</a:t>
            </a:r>
            <a:endParaRPr lang="zh-CN" altLang="zh-CN" sz="1600" dirty="0"/>
          </a:p>
          <a:p>
            <a:pPr marL="342900" indent="-342900">
              <a:lnSpc>
                <a:spcPct val="150000"/>
              </a:lnSpc>
              <a:buFont typeface="+mj-lt"/>
              <a:buAutoNum type="arabicPeriod"/>
            </a:pPr>
            <a:r>
              <a:rPr lang="en-US" altLang="zh-CN" sz="1600" dirty="0"/>
              <a:t>})</a:t>
            </a:r>
            <a:endParaRPr lang="zh-CN" altLang="zh-CN" sz="1600" dirty="0"/>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spTree>
    <p:extLst>
      <p:ext uri="{BB962C8B-B14F-4D97-AF65-F5344CB8AC3E}">
        <p14:creationId xmlns:p14="http://schemas.microsoft.com/office/powerpoint/2010/main" val="23691025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7" y="2526290"/>
            <a:ext cx="9737630" cy="3294354"/>
          </a:xfrm>
          <a:prstGeom prst="rect">
            <a:avLst/>
          </a:prstGeom>
        </p:spPr>
        <p:txBody>
          <a:bodyPr/>
          <a:lstStyle/>
          <a:p>
            <a:pPr marL="0" indent="0">
              <a:lnSpc>
                <a:spcPct val="150000"/>
              </a:lnSpc>
              <a:buNone/>
            </a:pPr>
            <a:r>
              <a:rPr lang="zh-CN" altLang="zh-CN" sz="1800" dirty="0"/>
              <a:t>测试的时候可以在微信开发者工具的</a:t>
            </a:r>
            <a:r>
              <a:rPr lang="en-US" altLang="zh-CN" sz="1800" dirty="0" err="1"/>
              <a:t>json</a:t>
            </a:r>
            <a:r>
              <a:rPr lang="zh-CN" altLang="zh-CN" sz="1800" dirty="0"/>
              <a:t>文件中进行配置，相关代码如下：</a:t>
            </a:r>
          </a:p>
          <a:p>
            <a:pPr marL="0" indent="0">
              <a:lnSpc>
                <a:spcPct val="150000"/>
              </a:lnSpc>
              <a:buNone/>
            </a:pPr>
            <a:endParaRPr lang="zh-CN" altLang="zh-CN" sz="1800" dirty="0"/>
          </a:p>
          <a:p>
            <a:pPr marL="0" indent="0">
              <a:buNone/>
            </a:pPr>
            <a:endParaRPr lang="en-US" altLang="zh-CN" b="1" dirty="0"/>
          </a:p>
          <a:p>
            <a:pPr marL="0" indent="0">
              <a:buNone/>
            </a:pPr>
            <a:endParaRPr lang="en-US" altLang="zh-CN" b="1" dirty="0"/>
          </a:p>
          <a:p>
            <a:pPr marL="0" indent="0">
              <a:buNone/>
            </a:pPr>
            <a:endParaRPr lang="en-US" altLang="zh-CN" b="1" dirty="0"/>
          </a:p>
          <a:p>
            <a:pPr marL="0" indent="0">
              <a:lnSpc>
                <a:spcPct val="150000"/>
              </a:lnSpc>
              <a:buNone/>
            </a:pPr>
            <a:r>
              <a:rPr lang="zh-CN" altLang="zh-CN" sz="1800" dirty="0"/>
              <a:t>上述代码可以放在</a:t>
            </a:r>
            <a:r>
              <a:rPr lang="en-US" altLang="zh-CN" sz="1800" dirty="0" err="1"/>
              <a:t>app.json</a:t>
            </a:r>
            <a:r>
              <a:rPr lang="zh-CN" altLang="zh-CN" sz="1800" dirty="0"/>
              <a:t>文件中表示所有页面都允许下拉刷新，也可以单独放在当前页面的</a:t>
            </a:r>
            <a:r>
              <a:rPr lang="en-US" altLang="zh-CN" sz="1800" dirty="0" err="1"/>
              <a:t>page.json</a:t>
            </a:r>
            <a:r>
              <a:rPr lang="zh-CN" altLang="zh-CN" sz="1800" dirty="0"/>
              <a:t>文件中表示只有该页面允许下拉刷新。</a:t>
            </a:r>
          </a:p>
          <a:p>
            <a:pPr marL="0" indent="0">
              <a:buNone/>
            </a:pPr>
            <a:endParaRPr lang="en-US" altLang="zh-CN" b="1" dirty="0"/>
          </a:p>
          <a:p>
            <a:pPr marL="0" indent="0">
              <a:buNone/>
            </a:pPr>
            <a:endParaRPr lang="zh-CN" altLang="en-US" b="1" dirty="0"/>
          </a:p>
        </p:txBody>
      </p:sp>
      <p:sp>
        <p:nvSpPr>
          <p:cNvPr id="4" name="矩形 3"/>
          <p:cNvSpPr/>
          <p:nvPr/>
        </p:nvSpPr>
        <p:spPr>
          <a:xfrm flipV="1">
            <a:off x="1799373" y="171223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69292" y="1811198"/>
            <a:ext cx="2339102" cy="652486"/>
          </a:xfrm>
          <a:prstGeom prst="rect">
            <a:avLst/>
          </a:prstGeom>
        </p:spPr>
        <p:txBody>
          <a:bodyPr wrap="none">
            <a:spAutoFit/>
          </a:bodyPr>
          <a:lstStyle/>
          <a:p>
            <a:pPr lvl="0">
              <a:lnSpc>
                <a:spcPct val="130000"/>
              </a:lnSpc>
            </a:pPr>
            <a:r>
              <a:rPr lang="zh-CN" altLang="en-US" sz="2800" b="1" dirty="0">
                <a:solidFill>
                  <a:schemeClr val="accent4">
                    <a:lumMod val="75000"/>
                  </a:schemeClr>
                </a:solidFill>
              </a:rPr>
              <a:t>监听下拉刷新</a:t>
            </a:r>
            <a:endParaRPr lang="en-US" altLang="zh-CN" sz="2800" b="1" dirty="0">
              <a:solidFill>
                <a:schemeClr val="accent4">
                  <a:lumMod val="75000"/>
                </a:schemeClr>
              </a:solidFill>
            </a:endParaRPr>
          </a:p>
        </p:txBody>
      </p:sp>
      <p:sp>
        <p:nvSpPr>
          <p:cNvPr id="6" name="矩形 5"/>
          <p:cNvSpPr/>
          <p:nvPr/>
        </p:nvSpPr>
        <p:spPr>
          <a:xfrm>
            <a:off x="1753043" y="170842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01</a:t>
            </a:r>
          </a:p>
        </p:txBody>
      </p:sp>
      <p:sp>
        <p:nvSpPr>
          <p:cNvPr id="8" name="文本框 7"/>
          <p:cNvSpPr txBox="1"/>
          <p:nvPr/>
        </p:nvSpPr>
        <p:spPr>
          <a:xfrm>
            <a:off x="1974759" y="3351524"/>
            <a:ext cx="5528588" cy="1526187"/>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a:t>
            </a:r>
            <a:endParaRPr lang="zh-CN" altLang="zh-CN" sz="1600" dirty="0"/>
          </a:p>
          <a:p>
            <a:pPr marL="342900" lvl="0" indent="-342900">
              <a:lnSpc>
                <a:spcPct val="150000"/>
              </a:lnSpc>
              <a:buFont typeface="+mj-lt"/>
              <a:buAutoNum type="arabicPeriod"/>
            </a:pPr>
            <a:r>
              <a:rPr lang="en-US" altLang="zh-CN" sz="1600" dirty="0"/>
              <a:t> "</a:t>
            </a:r>
            <a:r>
              <a:rPr lang="en-US" altLang="zh-CN" sz="1600" dirty="0" err="1"/>
              <a:t>enablePullDownRefresh</a:t>
            </a:r>
            <a:r>
              <a:rPr lang="en-US" altLang="zh-CN" sz="1600" dirty="0"/>
              <a:t>": true,</a:t>
            </a:r>
            <a:endParaRPr lang="zh-CN" altLang="zh-CN" sz="1600" dirty="0"/>
          </a:p>
          <a:p>
            <a:pPr marL="342900" lvl="0" indent="-342900">
              <a:lnSpc>
                <a:spcPct val="150000"/>
              </a:lnSpc>
              <a:buFont typeface="+mj-lt"/>
              <a:buAutoNum type="arabicPeriod"/>
            </a:pPr>
            <a:r>
              <a:rPr lang="en-US" altLang="zh-CN" sz="1600" dirty="0"/>
              <a:t>  …</a:t>
            </a:r>
            <a:endParaRPr lang="zh-CN" altLang="zh-CN" sz="1600" dirty="0"/>
          </a:p>
          <a:p>
            <a:pPr marL="342900" indent="-342900">
              <a:lnSpc>
                <a:spcPct val="150000"/>
              </a:lnSpc>
              <a:buFont typeface="+mj-lt"/>
              <a:buAutoNum type="arabicPeriod"/>
            </a:pPr>
            <a:r>
              <a:rPr lang="en-US" altLang="zh-CN" sz="1600" dirty="0"/>
              <a:t>}</a:t>
            </a:r>
            <a:endParaRPr lang="zh-CN" altLang="zh-CN" sz="1600" dirty="0"/>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spTree>
    <p:extLst>
      <p:ext uri="{BB962C8B-B14F-4D97-AF65-F5344CB8AC3E}">
        <p14:creationId xmlns:p14="http://schemas.microsoft.com/office/powerpoint/2010/main" val="420435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7" y="2526290"/>
            <a:ext cx="9737630" cy="3294354"/>
          </a:xfrm>
          <a:prstGeom prst="rect">
            <a:avLst/>
          </a:prstGeom>
        </p:spPr>
        <p:txBody>
          <a:bodyPr/>
          <a:lstStyle/>
          <a:p>
            <a:pPr marL="0" indent="0">
              <a:lnSpc>
                <a:spcPct val="150000"/>
              </a:lnSpc>
              <a:buNone/>
            </a:pPr>
            <a:r>
              <a:rPr lang="zh-CN" altLang="zh-CN" sz="1800" dirty="0"/>
              <a:t>小程序使用</a:t>
            </a:r>
            <a:r>
              <a:rPr lang="en-US" altLang="zh-CN" sz="1800" dirty="0" err="1"/>
              <a:t>wx.startPullDownRefresh</a:t>
            </a:r>
            <a:r>
              <a:rPr lang="en-US" altLang="zh-CN" sz="1800" dirty="0"/>
              <a:t>(OBJECT)</a:t>
            </a:r>
            <a:r>
              <a:rPr lang="zh-CN" altLang="zh-CN" sz="1800" dirty="0"/>
              <a:t>触发下拉刷新动画，效果与用户手动下拉刷新一致。该接口从基础库</a:t>
            </a:r>
            <a:r>
              <a:rPr lang="en-US" altLang="zh-CN" sz="1800" dirty="0"/>
              <a:t> 1.5.0 </a:t>
            </a:r>
            <a:r>
              <a:rPr lang="zh-CN" altLang="zh-CN" sz="1800" dirty="0"/>
              <a:t>开始支持，低版本需做兼容处理。</a:t>
            </a:r>
          </a:p>
          <a:p>
            <a:pPr marL="0" indent="0">
              <a:lnSpc>
                <a:spcPct val="150000"/>
              </a:lnSpc>
              <a:buNone/>
            </a:pPr>
            <a:r>
              <a:rPr lang="zh-CN" altLang="zh-CN" sz="1800" dirty="0"/>
              <a:t>其</a:t>
            </a:r>
            <a:r>
              <a:rPr lang="en-US" altLang="zh-CN" sz="1800" dirty="0"/>
              <a:t>OBJECT</a:t>
            </a:r>
            <a:r>
              <a:rPr lang="zh-CN" altLang="zh-CN" sz="1800" dirty="0"/>
              <a:t>参数说明如表所示。</a:t>
            </a:r>
          </a:p>
          <a:p>
            <a:pPr marL="0" indent="0">
              <a:lnSpc>
                <a:spcPct val="150000"/>
              </a:lnSpc>
              <a:buNone/>
            </a:pPr>
            <a:endParaRPr lang="zh-CN" altLang="zh-CN" sz="1800" dirty="0"/>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99373" y="171223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69292" y="1811198"/>
            <a:ext cx="2339102" cy="652486"/>
          </a:xfrm>
          <a:prstGeom prst="rect">
            <a:avLst/>
          </a:prstGeom>
        </p:spPr>
        <p:txBody>
          <a:bodyPr wrap="none">
            <a:spAutoFit/>
          </a:bodyPr>
          <a:lstStyle/>
          <a:p>
            <a:pPr lvl="0">
              <a:lnSpc>
                <a:spcPct val="130000"/>
              </a:lnSpc>
            </a:pPr>
            <a:r>
              <a:rPr lang="zh-CN" altLang="en-US" sz="2800" b="1" dirty="0">
                <a:solidFill>
                  <a:schemeClr val="accent4">
                    <a:lumMod val="75000"/>
                  </a:schemeClr>
                </a:solidFill>
              </a:rPr>
              <a:t>开始下拉刷新</a:t>
            </a:r>
            <a:endParaRPr lang="en-US" altLang="zh-CN" sz="2800" b="1" dirty="0">
              <a:solidFill>
                <a:schemeClr val="accent4">
                  <a:lumMod val="75000"/>
                </a:schemeClr>
              </a:solidFill>
            </a:endParaRPr>
          </a:p>
        </p:txBody>
      </p:sp>
      <p:sp>
        <p:nvSpPr>
          <p:cNvPr id="6" name="矩形 5"/>
          <p:cNvSpPr/>
          <p:nvPr/>
        </p:nvSpPr>
        <p:spPr>
          <a:xfrm>
            <a:off x="1753043" y="170842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02</a:t>
            </a:r>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graphicFrame>
        <p:nvGraphicFramePr>
          <p:cNvPr id="7" name="表格 6"/>
          <p:cNvGraphicFramePr>
            <a:graphicFrameLocks noGrp="1"/>
          </p:cNvGraphicFramePr>
          <p:nvPr>
            <p:extLst>
              <p:ext uri="{D42A27DB-BD31-4B8C-83A1-F6EECF244321}">
                <p14:modId xmlns:p14="http://schemas.microsoft.com/office/powerpoint/2010/main" val="2459606122"/>
              </p:ext>
            </p:extLst>
          </p:nvPr>
        </p:nvGraphicFramePr>
        <p:xfrm>
          <a:off x="2498009" y="4006526"/>
          <a:ext cx="7694861" cy="1906550"/>
        </p:xfrm>
        <a:graphic>
          <a:graphicData uri="http://schemas.openxmlformats.org/drawingml/2006/table">
            <a:tbl>
              <a:tblPr firstRow="1" firstCol="1" bandRow="1">
                <a:tableStyleId>{1E171933-4619-4E11-9A3F-F7608DF75F80}</a:tableStyleId>
              </a:tblPr>
              <a:tblGrid>
                <a:gridCol w="1061360">
                  <a:extLst>
                    <a:ext uri="{9D8B030D-6E8A-4147-A177-3AD203B41FA5}">
                      <a16:colId xmlns:a16="http://schemas.microsoft.com/office/drawing/2014/main" val="20000"/>
                    </a:ext>
                  </a:extLst>
                </a:gridCol>
                <a:gridCol w="1056621">
                  <a:extLst>
                    <a:ext uri="{9D8B030D-6E8A-4147-A177-3AD203B41FA5}">
                      <a16:colId xmlns:a16="http://schemas.microsoft.com/office/drawing/2014/main" val="20001"/>
                    </a:ext>
                  </a:extLst>
                </a:gridCol>
                <a:gridCol w="670932">
                  <a:extLst>
                    <a:ext uri="{9D8B030D-6E8A-4147-A177-3AD203B41FA5}">
                      <a16:colId xmlns:a16="http://schemas.microsoft.com/office/drawing/2014/main" val="20002"/>
                    </a:ext>
                  </a:extLst>
                </a:gridCol>
                <a:gridCol w="4905948">
                  <a:extLst>
                    <a:ext uri="{9D8B030D-6E8A-4147-A177-3AD203B41FA5}">
                      <a16:colId xmlns:a16="http://schemas.microsoft.com/office/drawing/2014/main" val="20003"/>
                    </a:ext>
                  </a:extLst>
                </a:gridCol>
              </a:tblGrid>
              <a:tr h="448600">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48600">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接口调用成功的回调函数，返回</a:t>
                      </a:r>
                      <a:r>
                        <a:rPr lang="en-US" sz="1200" kern="0">
                          <a:effectLst/>
                        </a:rPr>
                        <a:t>String</a:t>
                      </a:r>
                      <a:r>
                        <a:rPr lang="zh-CN" sz="1200" kern="0">
                          <a:effectLst/>
                        </a:rPr>
                        <a:t>类型参数</a:t>
                      </a:r>
                      <a:r>
                        <a:rPr lang="en-US" sz="1200" kern="0">
                          <a:effectLst/>
                        </a:rPr>
                        <a:t>errMsg</a:t>
                      </a:r>
                      <a:r>
                        <a:rPr lang="zh-CN" sz="1200" kern="0">
                          <a:effectLst/>
                        </a:rPr>
                        <a:t>表示调用结果</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48600">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60750">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95039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7" y="2526290"/>
            <a:ext cx="9737630" cy="3294354"/>
          </a:xfrm>
          <a:prstGeom prst="rect">
            <a:avLst/>
          </a:prstGeom>
        </p:spPr>
        <p:txBody>
          <a:bodyPr/>
          <a:lstStyle/>
          <a:p>
            <a:pPr marL="0" indent="0">
              <a:lnSpc>
                <a:spcPct val="150000"/>
              </a:lnSpc>
              <a:buNone/>
            </a:pPr>
            <a:r>
              <a:rPr lang="en-US" altLang="zh-CN" sz="1800" dirty="0" err="1"/>
              <a:t>wx.startPullDownRefresh</a:t>
            </a:r>
            <a:r>
              <a:rPr lang="en-US" altLang="zh-CN" sz="1800" dirty="0"/>
              <a:t>(OBJECT)</a:t>
            </a:r>
            <a:r>
              <a:rPr lang="zh-CN" altLang="zh-CN" sz="1800" dirty="0"/>
              <a:t>示例代码如下：</a:t>
            </a:r>
          </a:p>
          <a:p>
            <a:pPr marL="0" indent="0">
              <a:lnSpc>
                <a:spcPct val="150000"/>
              </a:lnSpc>
              <a:buNone/>
            </a:pPr>
            <a:endParaRPr lang="zh-CN" altLang="zh-CN" sz="1800" dirty="0"/>
          </a:p>
          <a:p>
            <a:pPr marL="0" indent="0">
              <a:lnSpc>
                <a:spcPct val="150000"/>
              </a:lnSpc>
              <a:buNone/>
            </a:pPr>
            <a:endParaRPr lang="zh-CN" altLang="zh-CN" sz="1800" dirty="0"/>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99373" y="171223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69292" y="1811198"/>
            <a:ext cx="2339102" cy="652486"/>
          </a:xfrm>
          <a:prstGeom prst="rect">
            <a:avLst/>
          </a:prstGeom>
        </p:spPr>
        <p:txBody>
          <a:bodyPr wrap="none">
            <a:spAutoFit/>
          </a:bodyPr>
          <a:lstStyle/>
          <a:p>
            <a:pPr lvl="0">
              <a:lnSpc>
                <a:spcPct val="130000"/>
              </a:lnSpc>
            </a:pPr>
            <a:r>
              <a:rPr lang="zh-CN" altLang="en-US" sz="2800" b="1" dirty="0">
                <a:solidFill>
                  <a:schemeClr val="accent4">
                    <a:lumMod val="75000"/>
                  </a:schemeClr>
                </a:solidFill>
              </a:rPr>
              <a:t>开始下拉刷新</a:t>
            </a:r>
            <a:endParaRPr lang="en-US" altLang="zh-CN" sz="2800" b="1" dirty="0">
              <a:solidFill>
                <a:schemeClr val="accent4">
                  <a:lumMod val="75000"/>
                </a:schemeClr>
              </a:solidFill>
            </a:endParaRPr>
          </a:p>
        </p:txBody>
      </p:sp>
      <p:sp>
        <p:nvSpPr>
          <p:cNvPr id="6" name="矩形 5"/>
          <p:cNvSpPr/>
          <p:nvPr/>
        </p:nvSpPr>
        <p:spPr>
          <a:xfrm>
            <a:off x="1753043" y="170842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02</a:t>
            </a:r>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sp>
        <p:nvSpPr>
          <p:cNvPr id="10" name="文本框 9"/>
          <p:cNvSpPr txBox="1"/>
          <p:nvPr/>
        </p:nvSpPr>
        <p:spPr>
          <a:xfrm>
            <a:off x="1974759" y="3351524"/>
            <a:ext cx="5528588" cy="1895519"/>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wx.startPullDownRefresh({</a:t>
            </a:r>
            <a:endParaRPr lang="zh-CN" altLang="zh-CN" sz="1600" dirty="0"/>
          </a:p>
          <a:p>
            <a:pPr marL="342900" lvl="0" indent="-342900">
              <a:lnSpc>
                <a:spcPct val="150000"/>
              </a:lnSpc>
              <a:buFont typeface="+mj-lt"/>
              <a:buAutoNum type="arabicPeriod"/>
            </a:pPr>
            <a:r>
              <a:rPr lang="en-US" altLang="zh-CN" sz="1600" dirty="0"/>
              <a:t>    </a:t>
            </a:r>
            <a:r>
              <a:rPr lang="en-US" altLang="zh-CN" sz="1600" dirty="0" err="1"/>
              <a:t>success:function</a:t>
            </a:r>
            <a:r>
              <a:rPr lang="en-US" altLang="zh-CN" sz="1600" dirty="0"/>
              <a:t>(res){</a:t>
            </a:r>
            <a:endParaRPr lang="zh-CN" altLang="zh-CN" sz="1600" dirty="0"/>
          </a:p>
          <a:p>
            <a:pPr marL="342900" lvl="0" indent="-342900">
              <a:lnSpc>
                <a:spcPct val="150000"/>
              </a:lnSpc>
              <a:buFont typeface="+mj-lt"/>
              <a:buAutoNum type="arabicPeriod"/>
            </a:pPr>
            <a:r>
              <a:rPr lang="en-US" altLang="zh-CN" sz="1600" dirty="0"/>
              <a:t>        console.log(</a:t>
            </a:r>
            <a:r>
              <a:rPr lang="en-US" altLang="zh-CN" sz="1600" dirty="0" err="1"/>
              <a:t>res.errMsg</a:t>
            </a:r>
            <a:r>
              <a:rPr lang="en-US" altLang="zh-CN" sz="1600" dirty="0"/>
              <a:t>)</a:t>
            </a:r>
            <a:endParaRPr lang="zh-CN" altLang="zh-CN" sz="1600" dirty="0"/>
          </a:p>
          <a:p>
            <a:pPr marL="342900" lvl="0" indent="-342900">
              <a:lnSpc>
                <a:spcPct val="150000"/>
              </a:lnSpc>
              <a:buFont typeface="+mj-lt"/>
              <a:buAutoNum type="arabicPeriod"/>
            </a:pPr>
            <a:r>
              <a:rPr lang="en-US" altLang="zh-CN" sz="1600" dirty="0"/>
              <a:t>    }</a:t>
            </a:r>
            <a:endParaRPr lang="zh-CN" altLang="zh-CN" sz="1600" dirty="0"/>
          </a:p>
          <a:p>
            <a:pPr marL="342900" indent="-342900">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21485123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6" y="2526290"/>
            <a:ext cx="10060359" cy="3294354"/>
          </a:xfrm>
          <a:prstGeom prst="rect">
            <a:avLst/>
          </a:prstGeom>
        </p:spPr>
        <p:txBody>
          <a:bodyPr/>
          <a:lstStyle/>
          <a:p>
            <a:pPr marL="0" indent="0">
              <a:lnSpc>
                <a:spcPct val="150000"/>
              </a:lnSpc>
              <a:buNone/>
            </a:pPr>
            <a:r>
              <a:rPr lang="zh-CN" altLang="zh-CN" sz="1800" dirty="0"/>
              <a:t>小程序使用</a:t>
            </a:r>
            <a:r>
              <a:rPr lang="en-US" altLang="zh-CN" sz="1800" dirty="0" err="1"/>
              <a:t>wx.stopPullDownRefresh</a:t>
            </a:r>
            <a:r>
              <a:rPr lang="en-US" altLang="zh-CN" sz="1800" dirty="0"/>
              <a:t>()</a:t>
            </a:r>
            <a:r>
              <a:rPr lang="zh-CN" altLang="zh-CN" sz="1800" dirty="0"/>
              <a:t>停止当前页面下拉刷新。</a:t>
            </a:r>
          </a:p>
          <a:p>
            <a:pPr marL="0" indent="0">
              <a:lnSpc>
                <a:spcPct val="150000"/>
              </a:lnSpc>
              <a:buNone/>
            </a:pPr>
            <a:r>
              <a:rPr lang="en-US" altLang="zh-CN" sz="1800" dirty="0" err="1"/>
              <a:t>wx.stopPullDownRefresh</a:t>
            </a:r>
            <a:r>
              <a:rPr lang="en-US" altLang="zh-CN" sz="1800" dirty="0"/>
              <a:t>()</a:t>
            </a:r>
            <a:r>
              <a:rPr lang="zh-CN" altLang="zh-CN" sz="1800" dirty="0"/>
              <a:t>示例代码如下：</a:t>
            </a:r>
          </a:p>
          <a:p>
            <a:pPr marL="0" indent="0">
              <a:lnSpc>
                <a:spcPct val="150000"/>
              </a:lnSpc>
              <a:buNone/>
            </a:pPr>
            <a:endParaRPr lang="zh-CN" altLang="zh-CN" sz="1800" dirty="0"/>
          </a:p>
          <a:p>
            <a:pPr marL="0" indent="0">
              <a:lnSpc>
                <a:spcPct val="150000"/>
              </a:lnSpc>
              <a:buNone/>
            </a:pPr>
            <a:endParaRPr lang="zh-CN" altLang="zh-CN" sz="1800" dirty="0"/>
          </a:p>
          <a:p>
            <a:pPr marL="0" indent="0">
              <a:lnSpc>
                <a:spcPct val="150000"/>
              </a:lnSpc>
              <a:buNone/>
            </a:pPr>
            <a:endParaRPr lang="zh-CN" altLang="zh-CN" sz="1800" dirty="0"/>
          </a:p>
          <a:p>
            <a:pPr marL="0" indent="0">
              <a:lnSpc>
                <a:spcPct val="150000"/>
              </a:lnSpc>
              <a:buNone/>
            </a:pPr>
            <a:endParaRPr lang="zh-CN" altLang="zh-CN" sz="1800" dirty="0"/>
          </a:p>
          <a:p>
            <a:pPr marL="0" indent="0">
              <a:lnSpc>
                <a:spcPct val="150000"/>
              </a:lnSpc>
              <a:buNone/>
            </a:pPr>
            <a:r>
              <a:rPr lang="zh-CN" altLang="zh-CN" sz="1800" dirty="0"/>
              <a:t>上述代码表示，当</a:t>
            </a:r>
            <a:r>
              <a:rPr lang="en-US" altLang="zh-CN" sz="1800" dirty="0" err="1"/>
              <a:t>onPullDownRefresh</a:t>
            </a:r>
            <a:r>
              <a:rPr lang="zh-CN" altLang="zh-CN" sz="1800" dirty="0"/>
              <a:t>监听并处理完数据后，可以使用该接口停止下拉刷新动作。</a:t>
            </a:r>
          </a:p>
          <a:p>
            <a:pPr marL="0" indent="0">
              <a:buNone/>
            </a:pPr>
            <a:endParaRPr lang="zh-CN" altLang="en-US" b="1" dirty="0"/>
          </a:p>
        </p:txBody>
      </p:sp>
      <p:sp>
        <p:nvSpPr>
          <p:cNvPr id="4" name="矩形 3"/>
          <p:cNvSpPr/>
          <p:nvPr/>
        </p:nvSpPr>
        <p:spPr>
          <a:xfrm flipV="1">
            <a:off x="1799373" y="171223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69292" y="1811198"/>
            <a:ext cx="2339102" cy="652486"/>
          </a:xfrm>
          <a:prstGeom prst="rect">
            <a:avLst/>
          </a:prstGeom>
        </p:spPr>
        <p:txBody>
          <a:bodyPr wrap="none">
            <a:spAutoFit/>
          </a:bodyPr>
          <a:lstStyle/>
          <a:p>
            <a:pPr lvl="0">
              <a:lnSpc>
                <a:spcPct val="130000"/>
              </a:lnSpc>
            </a:pPr>
            <a:r>
              <a:rPr lang="zh-CN" altLang="en-US" sz="2800" b="1" dirty="0">
                <a:solidFill>
                  <a:schemeClr val="accent4">
                    <a:lumMod val="75000"/>
                  </a:schemeClr>
                </a:solidFill>
              </a:rPr>
              <a:t>停止下拉刷新</a:t>
            </a:r>
            <a:endParaRPr lang="en-US" altLang="zh-CN" sz="2800" b="1" dirty="0">
              <a:solidFill>
                <a:schemeClr val="accent4">
                  <a:lumMod val="75000"/>
                </a:schemeClr>
              </a:solidFill>
            </a:endParaRPr>
          </a:p>
        </p:txBody>
      </p:sp>
      <p:sp>
        <p:nvSpPr>
          <p:cNvPr id="6" name="矩形 5"/>
          <p:cNvSpPr/>
          <p:nvPr/>
        </p:nvSpPr>
        <p:spPr>
          <a:xfrm>
            <a:off x="1753043" y="170842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03</a:t>
            </a:r>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sp>
        <p:nvSpPr>
          <p:cNvPr id="10" name="文本框 9"/>
          <p:cNvSpPr txBox="1"/>
          <p:nvPr/>
        </p:nvSpPr>
        <p:spPr>
          <a:xfrm>
            <a:off x="2144100" y="3607411"/>
            <a:ext cx="5528588" cy="1895519"/>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Page({</a:t>
            </a:r>
            <a:endParaRPr lang="zh-CN" altLang="zh-CN" sz="1600" dirty="0"/>
          </a:p>
          <a:p>
            <a:pPr marL="342900" lvl="0" indent="-342900">
              <a:lnSpc>
                <a:spcPct val="150000"/>
              </a:lnSpc>
              <a:buFont typeface="+mj-lt"/>
              <a:buAutoNum type="arabicPeriod"/>
            </a:pPr>
            <a:r>
              <a:rPr lang="en-US" altLang="zh-CN" sz="1600" dirty="0"/>
              <a:t>  </a:t>
            </a:r>
            <a:r>
              <a:rPr lang="en-US" altLang="zh-CN" sz="1600" dirty="0" err="1"/>
              <a:t>onPullDownRefresh</a:t>
            </a:r>
            <a:r>
              <a:rPr lang="en-US" altLang="zh-CN" sz="1600" dirty="0"/>
              <a:t>: function(){</a:t>
            </a:r>
            <a:endParaRPr lang="zh-CN" altLang="zh-CN" sz="1600" dirty="0"/>
          </a:p>
          <a:p>
            <a:pPr marL="342900" lvl="0" indent="-342900">
              <a:lnSpc>
                <a:spcPct val="150000"/>
              </a:lnSpc>
              <a:buFont typeface="+mj-lt"/>
              <a:buAutoNum type="arabicPeriod"/>
            </a:pPr>
            <a:r>
              <a:rPr lang="en-US" altLang="zh-CN" sz="1600" dirty="0"/>
              <a:t>    </a:t>
            </a:r>
            <a:r>
              <a:rPr lang="en-US" altLang="zh-CN" sz="1600" dirty="0" err="1"/>
              <a:t>wx.stopPullDownRefresh</a:t>
            </a:r>
            <a:r>
              <a:rPr lang="en-US" altLang="zh-CN" sz="1600" dirty="0"/>
              <a:t>()</a:t>
            </a:r>
            <a:endParaRPr lang="zh-CN" altLang="zh-CN" sz="1600" dirty="0"/>
          </a:p>
          <a:p>
            <a:pPr marL="342900" lvl="0" indent="-342900">
              <a:lnSpc>
                <a:spcPct val="150000"/>
              </a:lnSpc>
              <a:buFont typeface="+mj-lt"/>
              <a:buAutoNum type="arabicPeriod"/>
            </a:pPr>
            <a:r>
              <a:rPr lang="en-US" altLang="zh-CN" sz="1600" dirty="0"/>
              <a:t>  }</a:t>
            </a:r>
            <a:endParaRPr lang="zh-CN" altLang="zh-CN" sz="1600" dirty="0"/>
          </a:p>
          <a:p>
            <a:pPr marL="342900" indent="-342900">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127719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158246"/>
            <a:ext cx="1073601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【例</a:t>
            </a:r>
            <a:r>
              <a:rPr lang="en-US" altLang="zh-CN" sz="2000" dirty="0"/>
              <a:t>11-4</a:t>
            </a:r>
            <a:r>
              <a:rPr lang="zh-CN" altLang="zh-CN" sz="2000" dirty="0"/>
              <a:t>】小程序界面</a:t>
            </a:r>
            <a:r>
              <a:rPr lang="en-US" altLang="zh-CN" sz="2000" dirty="0"/>
              <a:t>API</a:t>
            </a:r>
            <a:r>
              <a:rPr lang="zh-CN" altLang="zh-CN" sz="2000" dirty="0"/>
              <a:t>操作菜单的简单应用</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操作菜单</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04</a:t>
            </a:r>
          </a:p>
        </p:txBody>
      </p:sp>
      <p:pic>
        <p:nvPicPr>
          <p:cNvPr id="10" name="图片 9"/>
          <p:cNvPicPr>
            <a:picLocks noChangeAspect="1"/>
          </p:cNvPicPr>
          <p:nvPr/>
        </p:nvPicPr>
        <p:blipFill>
          <a:blip r:embed="rId2"/>
          <a:stretch>
            <a:fillRect/>
          </a:stretch>
        </p:blipFill>
        <p:spPr>
          <a:xfrm>
            <a:off x="1374299" y="2531531"/>
            <a:ext cx="5009524" cy="4104762"/>
          </a:xfrm>
          <a:prstGeom prst="rect">
            <a:avLst/>
          </a:prstGeom>
        </p:spPr>
      </p:pic>
      <p:pic>
        <p:nvPicPr>
          <p:cNvPr id="11" name="图片 10"/>
          <p:cNvPicPr>
            <a:picLocks noChangeAspect="1"/>
          </p:cNvPicPr>
          <p:nvPr/>
        </p:nvPicPr>
        <p:blipFill>
          <a:blip r:embed="rId3"/>
          <a:stretch>
            <a:fillRect/>
          </a:stretch>
        </p:blipFill>
        <p:spPr>
          <a:xfrm>
            <a:off x="7006030" y="2927490"/>
            <a:ext cx="4752381" cy="2600000"/>
          </a:xfrm>
          <a:prstGeom prst="rect">
            <a:avLst/>
          </a:prstGeom>
        </p:spPr>
      </p:pic>
    </p:spTree>
    <p:extLst>
      <p:ext uri="{BB962C8B-B14F-4D97-AF65-F5344CB8AC3E}">
        <p14:creationId xmlns:p14="http://schemas.microsoft.com/office/powerpoint/2010/main" val="1694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 </a:t>
            </a:r>
            <a:r>
              <a:rPr lang="zh-CN" altLang="en-US" dirty="0"/>
              <a:t>下拉刷新</a:t>
            </a:r>
          </a:p>
        </p:txBody>
      </p:sp>
      <p:sp>
        <p:nvSpPr>
          <p:cNvPr id="3" name="文本占位符 2"/>
          <p:cNvSpPr>
            <a:spLocks noGrp="1"/>
          </p:cNvSpPr>
          <p:nvPr>
            <p:ph type="body" sz="quarter" idx="4294967295"/>
          </p:nvPr>
        </p:nvSpPr>
        <p:spPr>
          <a:xfrm>
            <a:off x="1571347" y="2526290"/>
            <a:ext cx="3175466" cy="2126392"/>
          </a:xfrm>
          <a:prstGeom prst="rect">
            <a:avLst/>
          </a:prstGeom>
        </p:spPr>
        <p:txBody>
          <a:bodyPr/>
          <a:lstStyle/>
          <a:p>
            <a:pPr marL="0" indent="0">
              <a:lnSpc>
                <a:spcPct val="150000"/>
              </a:lnSpc>
              <a:spcBef>
                <a:spcPts val="0"/>
              </a:spcBef>
              <a:buNone/>
            </a:pPr>
            <a:r>
              <a:rPr lang="zh-CN" altLang="zh-CN" sz="1800" dirty="0"/>
              <a:t>【例</a:t>
            </a:r>
            <a:r>
              <a:rPr lang="en-US" altLang="zh-CN" sz="1800" dirty="0"/>
              <a:t>11-26</a:t>
            </a:r>
            <a:r>
              <a:rPr lang="zh-CN" altLang="zh-CN" sz="1800" dirty="0"/>
              <a:t>】小程序界面</a:t>
            </a:r>
            <a:r>
              <a:rPr lang="en-US" altLang="zh-CN" sz="1800" dirty="0"/>
              <a:t>API</a:t>
            </a:r>
            <a:r>
              <a:rPr lang="zh-CN" altLang="zh-CN" sz="1800" dirty="0"/>
              <a:t>下拉刷新的简单应用</a:t>
            </a:r>
          </a:p>
          <a:p>
            <a:pPr marL="0" indent="0">
              <a:lnSpc>
                <a:spcPct val="150000"/>
              </a:lnSpc>
              <a:buNone/>
            </a:pPr>
            <a:endParaRPr lang="zh-CN" altLang="zh-CN" sz="1800" dirty="0"/>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pic>
        <p:nvPicPr>
          <p:cNvPr id="7" name="图片 6"/>
          <p:cNvPicPr>
            <a:picLocks noChangeAspect="1"/>
          </p:cNvPicPr>
          <p:nvPr/>
        </p:nvPicPr>
        <p:blipFill>
          <a:blip r:embed="rId2"/>
          <a:stretch>
            <a:fillRect/>
          </a:stretch>
        </p:blipFill>
        <p:spPr>
          <a:xfrm>
            <a:off x="5374630" y="1591628"/>
            <a:ext cx="5790628" cy="4518355"/>
          </a:xfrm>
          <a:prstGeom prst="rect">
            <a:avLst/>
          </a:prstGeom>
        </p:spPr>
      </p:pic>
    </p:spTree>
    <p:extLst>
      <p:ext uri="{BB962C8B-B14F-4D97-AF65-F5344CB8AC3E}">
        <p14:creationId xmlns:p14="http://schemas.microsoft.com/office/powerpoint/2010/main" val="31983387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导航条设置</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8744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小程序使用</a:t>
            </a:r>
            <a:r>
              <a:rPr lang="en-US" altLang="zh-CN" dirty="0" err="1"/>
              <a:t>wx.setNavigationBarTitle</a:t>
            </a:r>
            <a:r>
              <a:rPr lang="en-US" altLang="zh-CN" dirty="0"/>
              <a:t>(OBJECT)</a:t>
            </a:r>
            <a:r>
              <a:rPr lang="zh-CN" altLang="zh-CN" dirty="0"/>
              <a:t>动态设置当前页面的标题，其</a:t>
            </a:r>
            <a:r>
              <a:rPr lang="en-US" altLang="zh-CN" dirty="0"/>
              <a:t>OBJECT</a:t>
            </a:r>
            <a:r>
              <a:rPr lang="zh-CN" altLang="zh-CN" dirty="0"/>
              <a:t>参数说明如表所示。</a:t>
            </a:r>
          </a:p>
        </p:txBody>
      </p:sp>
      <p:sp>
        <p:nvSpPr>
          <p:cNvPr id="11" name="矩形 10"/>
          <p:cNvSpPr/>
          <p:nvPr/>
        </p:nvSpPr>
        <p:spPr>
          <a:xfrm>
            <a:off x="1499018" y="1312432"/>
            <a:ext cx="2646878" cy="525657"/>
          </a:xfrm>
          <a:prstGeom prst="rect">
            <a:avLst/>
          </a:prstGeom>
        </p:spPr>
        <p:txBody>
          <a:bodyPr wrap="none">
            <a:spAutoFit/>
          </a:bodyPr>
          <a:lstStyle/>
          <a:p>
            <a:pPr lvl="0">
              <a:lnSpc>
                <a:spcPct val="130000"/>
              </a:lnSpc>
            </a:pPr>
            <a:r>
              <a:rPr lang="zh-CN" altLang="en-US" sz="2400" b="1" dirty="0">
                <a:solidFill>
                  <a:schemeClr val="accent2">
                    <a:lumMod val="75000"/>
                  </a:schemeClr>
                </a:solidFill>
              </a:rPr>
              <a:t>当前页面标题设置</a:t>
            </a:r>
            <a:endParaRPr lang="en-US" altLang="zh-CN" sz="2400" b="1" dirty="0">
              <a:solidFill>
                <a:schemeClr val="accent2">
                  <a:lumMod val="75000"/>
                </a:schemeClr>
              </a:solidFill>
            </a:endParaRPr>
          </a:p>
        </p:txBody>
      </p:sp>
      <p:sp>
        <p:nvSpPr>
          <p:cNvPr id="12" name="矩形 11"/>
          <p:cNvSpPr/>
          <p:nvPr/>
        </p:nvSpPr>
        <p:spPr>
          <a:xfrm>
            <a:off x="626542" y="1267271"/>
            <a:ext cx="816249" cy="892552"/>
          </a:xfrm>
          <a:prstGeom prst="rect">
            <a:avLst/>
          </a:prstGeom>
        </p:spPr>
        <p:txBody>
          <a:bodyPr wrap="none">
            <a:spAutoFit/>
          </a:bodyPr>
          <a:lstStyle/>
          <a:p>
            <a:pPr lvl="0">
              <a:lnSpc>
                <a:spcPct val="130000"/>
              </a:lnSpc>
            </a:pPr>
            <a:r>
              <a:rPr lang="en-US" altLang="zh-CN" sz="4000" b="1">
                <a:solidFill>
                  <a:schemeClr val="accent2">
                    <a:lumMod val="75000"/>
                  </a:schemeClr>
                </a:solidFill>
              </a:rPr>
              <a:t>01</a:t>
            </a:r>
            <a:endParaRPr lang="en-US" altLang="zh-CN" sz="4000" b="1" dirty="0">
              <a:solidFill>
                <a:schemeClr val="accent2">
                  <a:lumMod val="75000"/>
                </a:scheme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536245985"/>
              </p:ext>
            </p:extLst>
          </p:nvPr>
        </p:nvGraphicFramePr>
        <p:xfrm>
          <a:off x="1918952" y="3326924"/>
          <a:ext cx="7675809" cy="1798870"/>
        </p:xfrm>
        <a:graphic>
          <a:graphicData uri="http://schemas.openxmlformats.org/drawingml/2006/table">
            <a:tbl>
              <a:tblPr firstRow="1" firstCol="1" bandRow="1">
                <a:tableStyleId>{9DCAF9ED-07DC-4A11-8D7F-57B35C25682E}</a:tableStyleId>
              </a:tblPr>
              <a:tblGrid>
                <a:gridCol w="1046234">
                  <a:extLst>
                    <a:ext uri="{9D8B030D-6E8A-4147-A177-3AD203B41FA5}">
                      <a16:colId xmlns:a16="http://schemas.microsoft.com/office/drawing/2014/main" val="20000"/>
                    </a:ext>
                  </a:extLst>
                </a:gridCol>
                <a:gridCol w="1307793">
                  <a:extLst>
                    <a:ext uri="{9D8B030D-6E8A-4147-A177-3AD203B41FA5}">
                      <a16:colId xmlns:a16="http://schemas.microsoft.com/office/drawing/2014/main" val="20001"/>
                    </a:ext>
                  </a:extLst>
                </a:gridCol>
                <a:gridCol w="803358">
                  <a:extLst>
                    <a:ext uri="{9D8B030D-6E8A-4147-A177-3AD203B41FA5}">
                      <a16:colId xmlns:a16="http://schemas.microsoft.com/office/drawing/2014/main" val="20002"/>
                    </a:ext>
                  </a:extLst>
                </a:gridCol>
                <a:gridCol w="4518424">
                  <a:extLst>
                    <a:ext uri="{9D8B030D-6E8A-4147-A177-3AD203B41FA5}">
                      <a16:colId xmlns:a16="http://schemas.microsoft.com/office/drawing/2014/main" val="20003"/>
                    </a:ext>
                  </a:extLst>
                </a:gridCol>
              </a:tblGrid>
              <a:tr h="359774">
                <a:tc>
                  <a:txBody>
                    <a:bodyPr/>
                    <a:lstStyle/>
                    <a:p>
                      <a:pPr algn="l">
                        <a:lnSpc>
                          <a:spcPct val="150000"/>
                        </a:lnSpc>
                        <a:spcAft>
                          <a:spcPts val="0"/>
                        </a:spcAft>
                      </a:pPr>
                      <a:r>
                        <a:rPr lang="zh-CN" sz="1400" kern="0" dirty="0">
                          <a:effectLst/>
                        </a:rPr>
                        <a:t>参数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必填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9774">
                <a:tc>
                  <a:txBody>
                    <a:bodyPr/>
                    <a:lstStyle/>
                    <a:p>
                      <a:pPr algn="l">
                        <a:lnSpc>
                          <a:spcPct val="150000"/>
                        </a:lnSpc>
                        <a:spcAft>
                          <a:spcPts val="0"/>
                        </a:spcAft>
                      </a:pPr>
                      <a:r>
                        <a:rPr lang="en-US" sz="1400" kern="0">
                          <a:effectLst/>
                        </a:rPr>
                        <a:t>title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String</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页面标题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59774">
                <a:tc>
                  <a:txBody>
                    <a:bodyPr/>
                    <a:lstStyle/>
                    <a:p>
                      <a:pPr algn="l">
                        <a:lnSpc>
                          <a:spcPct val="150000"/>
                        </a:lnSpc>
                        <a:spcAft>
                          <a:spcPts val="0"/>
                        </a:spcAft>
                      </a:pPr>
                      <a:r>
                        <a:rPr lang="en-US" sz="1400" kern="0">
                          <a:effectLst/>
                        </a:rPr>
                        <a:t>success</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接口调用成功的回调函数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9774">
                <a:tc>
                  <a:txBody>
                    <a:bodyPr/>
                    <a:lstStyle/>
                    <a:p>
                      <a:pPr algn="l">
                        <a:lnSpc>
                          <a:spcPct val="150000"/>
                        </a:lnSpc>
                        <a:spcAft>
                          <a:spcPts val="0"/>
                        </a:spcAft>
                      </a:pPr>
                      <a:r>
                        <a:rPr lang="en-US" sz="1400" kern="0">
                          <a:effectLst/>
                        </a:rPr>
                        <a:t>fail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接口调用失败的回调函数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59774">
                <a:tc>
                  <a:txBody>
                    <a:bodyPr/>
                    <a:lstStyle/>
                    <a:p>
                      <a:pPr algn="l">
                        <a:lnSpc>
                          <a:spcPct val="150000"/>
                        </a:lnSpc>
                        <a:spcAft>
                          <a:spcPts val="0"/>
                        </a:spcAft>
                      </a:pPr>
                      <a:r>
                        <a:rPr lang="en-US" sz="1400" kern="0">
                          <a:effectLst/>
                        </a:rPr>
                        <a:t>complete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接口调用结束的回调函数（调用成功与否都执行）</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6752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3"/>
          <p:cNvSpPr txBox="1">
            <a:spLocks/>
          </p:cNvSpPr>
          <p:nvPr/>
        </p:nvSpPr>
        <p:spPr>
          <a:xfrm>
            <a:off x="6572041" y="1837779"/>
            <a:ext cx="4488883"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01 </a:t>
            </a:r>
            <a:r>
              <a:rPr kumimoji="1" lang="zh-CN" altLang="en-US" sz="3600" b="1" dirty="0">
                <a:solidFill>
                  <a:schemeClr val="accent1">
                    <a:lumMod val="75000"/>
                  </a:schemeClr>
                </a:solidFill>
                <a:latin typeface="Microsoft YaHei" charset="0"/>
                <a:ea typeface="Microsoft YaHei" charset="0"/>
                <a:cs typeface="Microsoft YaHei" charset="0"/>
              </a:rPr>
              <a:t>交互反馈</a:t>
            </a:r>
          </a:p>
        </p:txBody>
      </p:sp>
      <p:sp>
        <p:nvSpPr>
          <p:cNvPr id="27" name="文本占位符 5"/>
          <p:cNvSpPr txBox="1">
            <a:spLocks/>
          </p:cNvSpPr>
          <p:nvPr/>
        </p:nvSpPr>
        <p:spPr>
          <a:xfrm>
            <a:off x="6572041" y="2746735"/>
            <a:ext cx="4857959"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02 </a:t>
            </a:r>
            <a:r>
              <a:rPr kumimoji="1" lang="zh-CN" altLang="en-US" sz="3600" b="1" dirty="0">
                <a:solidFill>
                  <a:schemeClr val="accent1">
                    <a:lumMod val="75000"/>
                  </a:schemeClr>
                </a:solidFill>
                <a:latin typeface="Microsoft YaHei" charset="0"/>
                <a:ea typeface="Microsoft YaHei" charset="0"/>
                <a:cs typeface="Microsoft YaHei" charset="0"/>
              </a:rPr>
              <a:t>导航条设置</a:t>
            </a:r>
          </a:p>
        </p:txBody>
      </p:sp>
      <p:sp>
        <p:nvSpPr>
          <p:cNvPr id="29" name="文本占位符 7"/>
          <p:cNvSpPr txBox="1">
            <a:spLocks/>
          </p:cNvSpPr>
          <p:nvPr/>
        </p:nvSpPr>
        <p:spPr>
          <a:xfrm>
            <a:off x="6572042" y="3655691"/>
            <a:ext cx="5686094"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03 </a:t>
            </a:r>
            <a:r>
              <a:rPr kumimoji="1" lang="en-US" altLang="zh-CN" sz="3600" b="1" dirty="0" err="1">
                <a:solidFill>
                  <a:schemeClr val="accent1">
                    <a:lumMod val="75000"/>
                  </a:schemeClr>
                </a:solidFill>
                <a:latin typeface="Microsoft YaHei" charset="0"/>
                <a:ea typeface="Microsoft YaHei" charset="0"/>
                <a:cs typeface="Microsoft YaHei" charset="0"/>
              </a:rPr>
              <a:t>tabBar</a:t>
            </a:r>
            <a:r>
              <a:rPr kumimoji="1" lang="zh-CN" altLang="en-US" sz="3600" b="1" dirty="0">
                <a:solidFill>
                  <a:schemeClr val="accent1">
                    <a:lumMod val="75000"/>
                  </a:schemeClr>
                </a:solidFill>
                <a:latin typeface="Microsoft YaHei" charset="0"/>
                <a:ea typeface="Microsoft YaHei" charset="0"/>
                <a:cs typeface="Microsoft YaHei" charset="0"/>
              </a:rPr>
              <a:t>设置</a:t>
            </a:r>
          </a:p>
        </p:txBody>
      </p:sp>
      <p:sp>
        <p:nvSpPr>
          <p:cNvPr id="5" name="文本占位符 7"/>
          <p:cNvSpPr txBox="1">
            <a:spLocks/>
          </p:cNvSpPr>
          <p:nvPr/>
        </p:nvSpPr>
        <p:spPr>
          <a:xfrm>
            <a:off x="6572042" y="4564161"/>
            <a:ext cx="5686094"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04 </a:t>
            </a:r>
            <a:r>
              <a:rPr kumimoji="1" lang="zh-CN" altLang="en-US" sz="3600" b="1" dirty="0">
                <a:solidFill>
                  <a:schemeClr val="accent1">
                    <a:lumMod val="75000"/>
                  </a:schemeClr>
                </a:solidFill>
                <a:latin typeface="Microsoft YaHei" charset="0"/>
                <a:ea typeface="Microsoft YaHei" charset="0"/>
                <a:cs typeface="Microsoft YaHei" charset="0"/>
              </a:rPr>
              <a:t>页面导航</a:t>
            </a:r>
          </a:p>
        </p:txBody>
      </p:sp>
      <p:sp>
        <p:nvSpPr>
          <p:cNvPr id="6" name="文本占位符 7"/>
          <p:cNvSpPr txBox="1">
            <a:spLocks/>
          </p:cNvSpPr>
          <p:nvPr/>
        </p:nvSpPr>
        <p:spPr>
          <a:xfrm>
            <a:off x="10062070" y="1839221"/>
            <a:ext cx="2735860"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05 </a:t>
            </a:r>
            <a:r>
              <a:rPr kumimoji="1" lang="zh-CN" altLang="en-US" sz="3600" b="1" dirty="0">
                <a:solidFill>
                  <a:schemeClr val="accent1">
                    <a:lumMod val="75000"/>
                  </a:schemeClr>
                </a:solidFill>
                <a:latin typeface="Microsoft YaHei" charset="0"/>
                <a:ea typeface="Microsoft YaHei" charset="0"/>
                <a:cs typeface="Microsoft YaHei" charset="0"/>
              </a:rPr>
              <a:t>动画</a:t>
            </a:r>
          </a:p>
        </p:txBody>
      </p:sp>
      <p:sp>
        <p:nvSpPr>
          <p:cNvPr id="7" name="文本占位符 7"/>
          <p:cNvSpPr txBox="1">
            <a:spLocks/>
          </p:cNvSpPr>
          <p:nvPr/>
        </p:nvSpPr>
        <p:spPr>
          <a:xfrm>
            <a:off x="10038956" y="2746735"/>
            <a:ext cx="2735860"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06 </a:t>
            </a:r>
            <a:r>
              <a:rPr kumimoji="1" lang="zh-CN" altLang="en-US" sz="3600" b="1" dirty="0">
                <a:solidFill>
                  <a:schemeClr val="accent1">
                    <a:lumMod val="75000"/>
                  </a:schemeClr>
                </a:solidFill>
                <a:latin typeface="Microsoft YaHei" charset="0"/>
                <a:ea typeface="Microsoft YaHei" charset="0"/>
                <a:cs typeface="Microsoft YaHei" charset="0"/>
              </a:rPr>
              <a:t>页面位置</a:t>
            </a:r>
          </a:p>
        </p:txBody>
      </p:sp>
      <p:sp>
        <p:nvSpPr>
          <p:cNvPr id="8" name="文本占位符 7"/>
          <p:cNvSpPr txBox="1">
            <a:spLocks/>
          </p:cNvSpPr>
          <p:nvPr/>
        </p:nvSpPr>
        <p:spPr>
          <a:xfrm>
            <a:off x="10038956" y="3655691"/>
            <a:ext cx="2735860"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07 </a:t>
            </a:r>
            <a:r>
              <a:rPr kumimoji="1" lang="zh-CN" altLang="en-US" sz="3600" b="1" dirty="0">
                <a:solidFill>
                  <a:schemeClr val="accent1">
                    <a:lumMod val="75000"/>
                  </a:schemeClr>
                </a:solidFill>
                <a:latin typeface="Microsoft YaHei" charset="0"/>
                <a:ea typeface="Microsoft YaHei" charset="0"/>
                <a:cs typeface="Microsoft YaHei" charset="0"/>
              </a:rPr>
              <a:t>绘图</a:t>
            </a:r>
          </a:p>
        </p:txBody>
      </p:sp>
      <p:sp>
        <p:nvSpPr>
          <p:cNvPr id="9" name="文本占位符 7"/>
          <p:cNvSpPr txBox="1">
            <a:spLocks/>
          </p:cNvSpPr>
          <p:nvPr/>
        </p:nvSpPr>
        <p:spPr>
          <a:xfrm>
            <a:off x="10038956" y="4564161"/>
            <a:ext cx="2735860" cy="634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en-US" altLang="zh-CN" sz="3600" b="1" dirty="0">
                <a:solidFill>
                  <a:schemeClr val="accent1">
                    <a:lumMod val="75000"/>
                  </a:schemeClr>
                </a:solidFill>
                <a:latin typeface="Microsoft YaHei" charset="0"/>
                <a:ea typeface="Microsoft YaHei" charset="0"/>
                <a:cs typeface="Microsoft YaHei" charset="0"/>
              </a:rPr>
              <a:t>08 </a:t>
            </a:r>
            <a:r>
              <a:rPr kumimoji="1" lang="zh-CN" altLang="en-US" sz="3600" b="1" dirty="0">
                <a:solidFill>
                  <a:schemeClr val="accent1">
                    <a:lumMod val="75000"/>
                  </a:schemeClr>
                </a:solidFill>
                <a:latin typeface="Microsoft YaHei" charset="0"/>
                <a:ea typeface="Microsoft YaHei" charset="0"/>
                <a:cs typeface="Microsoft YaHei" charset="0"/>
              </a:rPr>
              <a:t>下拉刷新</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err="1"/>
              <a:t>wx.setNavigationBarTitle</a:t>
            </a:r>
            <a:r>
              <a:rPr lang="en-US" altLang="zh-CN" dirty="0"/>
              <a:t>(OBJECT)</a:t>
            </a:r>
            <a:r>
              <a:rPr lang="zh-CN" altLang="zh-CN" dirty="0"/>
              <a:t>示例代码格式如下：</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其中</a:t>
            </a:r>
            <a:r>
              <a:rPr lang="en-US" altLang="zh-CN" dirty="0"/>
              <a:t>title</a:t>
            </a:r>
            <a:r>
              <a:rPr lang="zh-CN" altLang="zh-CN" dirty="0"/>
              <a:t>的值可以由开发者自定义。</a:t>
            </a:r>
          </a:p>
        </p:txBody>
      </p:sp>
      <p:sp>
        <p:nvSpPr>
          <p:cNvPr id="11" name="矩形 10"/>
          <p:cNvSpPr/>
          <p:nvPr/>
        </p:nvSpPr>
        <p:spPr>
          <a:xfrm>
            <a:off x="1499018" y="1312432"/>
            <a:ext cx="2646878" cy="525657"/>
          </a:xfrm>
          <a:prstGeom prst="rect">
            <a:avLst/>
          </a:prstGeom>
        </p:spPr>
        <p:txBody>
          <a:bodyPr wrap="none">
            <a:spAutoFit/>
          </a:bodyPr>
          <a:lstStyle/>
          <a:p>
            <a:pPr lvl="0">
              <a:lnSpc>
                <a:spcPct val="130000"/>
              </a:lnSpc>
            </a:pPr>
            <a:r>
              <a:rPr lang="zh-CN" altLang="en-US" sz="2400" b="1" dirty="0">
                <a:solidFill>
                  <a:schemeClr val="accent2">
                    <a:lumMod val="75000"/>
                  </a:schemeClr>
                </a:solidFill>
              </a:rPr>
              <a:t>当前页面标题设置</a:t>
            </a:r>
            <a:endParaRPr lang="en-US" altLang="zh-CN" sz="2400" b="1" dirty="0">
              <a:solidFill>
                <a:schemeClr val="accent2">
                  <a:lumMod val="75000"/>
                </a:schemeClr>
              </a:solidFill>
            </a:endParaRPr>
          </a:p>
        </p:txBody>
      </p:sp>
      <p:sp>
        <p:nvSpPr>
          <p:cNvPr id="12" name="矩形 11"/>
          <p:cNvSpPr/>
          <p:nvPr/>
        </p:nvSpPr>
        <p:spPr>
          <a:xfrm>
            <a:off x="626542" y="1267271"/>
            <a:ext cx="816249" cy="892552"/>
          </a:xfrm>
          <a:prstGeom prst="rect">
            <a:avLst/>
          </a:prstGeom>
        </p:spPr>
        <p:txBody>
          <a:bodyPr wrap="none">
            <a:spAutoFit/>
          </a:bodyPr>
          <a:lstStyle/>
          <a:p>
            <a:pPr lvl="0">
              <a:lnSpc>
                <a:spcPct val="130000"/>
              </a:lnSpc>
            </a:pPr>
            <a:r>
              <a:rPr lang="en-US" altLang="zh-CN" sz="4000" b="1">
                <a:solidFill>
                  <a:schemeClr val="accent2">
                    <a:lumMod val="75000"/>
                  </a:schemeClr>
                </a:solidFill>
              </a:rPr>
              <a:t>01</a:t>
            </a:r>
            <a:endParaRPr lang="en-US" altLang="zh-CN" sz="4000" b="1" dirty="0">
              <a:solidFill>
                <a:schemeClr val="accent2">
                  <a:lumMod val="75000"/>
                </a:schemeClr>
              </a:solidFill>
            </a:endParaRPr>
          </a:p>
        </p:txBody>
      </p:sp>
      <p:sp>
        <p:nvSpPr>
          <p:cNvPr id="8" name="文本框 7"/>
          <p:cNvSpPr txBox="1"/>
          <p:nvPr/>
        </p:nvSpPr>
        <p:spPr>
          <a:xfrm>
            <a:off x="805873" y="2764221"/>
            <a:ext cx="7520441" cy="115685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wx.setNavigationBarTitle</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title: '</a:t>
            </a:r>
            <a:r>
              <a:rPr lang="zh-CN" altLang="zh-CN" sz="1600" dirty="0"/>
              <a:t>当前页面</a:t>
            </a:r>
            <a:r>
              <a:rPr lang="en-US" altLang="zh-CN" sz="1600" dirty="0"/>
              <a:t>'</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310908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【例</a:t>
            </a:r>
            <a:r>
              <a:rPr lang="en-US" altLang="zh-CN" dirty="0"/>
              <a:t>11-5</a:t>
            </a:r>
            <a:r>
              <a:rPr lang="zh-CN" altLang="zh-CN" dirty="0"/>
              <a:t>】小程序界面</a:t>
            </a:r>
            <a:r>
              <a:rPr lang="en-US" altLang="zh-CN" dirty="0"/>
              <a:t>API</a:t>
            </a:r>
            <a:r>
              <a:rPr lang="zh-CN" altLang="zh-CN" dirty="0"/>
              <a:t>设置导航条标题的简单应用</a:t>
            </a:r>
          </a:p>
        </p:txBody>
      </p:sp>
      <p:sp>
        <p:nvSpPr>
          <p:cNvPr id="11" name="矩形 10"/>
          <p:cNvSpPr/>
          <p:nvPr/>
        </p:nvSpPr>
        <p:spPr>
          <a:xfrm>
            <a:off x="1499018" y="1312432"/>
            <a:ext cx="2646878" cy="525657"/>
          </a:xfrm>
          <a:prstGeom prst="rect">
            <a:avLst/>
          </a:prstGeom>
        </p:spPr>
        <p:txBody>
          <a:bodyPr wrap="none">
            <a:spAutoFit/>
          </a:bodyPr>
          <a:lstStyle/>
          <a:p>
            <a:pPr lvl="0">
              <a:lnSpc>
                <a:spcPct val="130000"/>
              </a:lnSpc>
            </a:pPr>
            <a:r>
              <a:rPr lang="zh-CN" altLang="en-US" sz="2400" b="1" dirty="0">
                <a:solidFill>
                  <a:schemeClr val="accent2">
                    <a:lumMod val="75000"/>
                  </a:schemeClr>
                </a:solidFill>
              </a:rPr>
              <a:t>当前页面标题设置</a:t>
            </a:r>
            <a:endParaRPr lang="en-US" altLang="zh-CN" sz="2400" b="1" dirty="0">
              <a:solidFill>
                <a:schemeClr val="accent2">
                  <a:lumMod val="75000"/>
                </a:schemeClr>
              </a:solidFill>
            </a:endParaRPr>
          </a:p>
        </p:txBody>
      </p:sp>
      <p:sp>
        <p:nvSpPr>
          <p:cNvPr id="12" name="矩形 11"/>
          <p:cNvSpPr/>
          <p:nvPr/>
        </p:nvSpPr>
        <p:spPr>
          <a:xfrm>
            <a:off x="626542" y="1267271"/>
            <a:ext cx="816249" cy="892552"/>
          </a:xfrm>
          <a:prstGeom prst="rect">
            <a:avLst/>
          </a:prstGeom>
        </p:spPr>
        <p:txBody>
          <a:bodyPr wrap="none">
            <a:spAutoFit/>
          </a:bodyPr>
          <a:lstStyle/>
          <a:p>
            <a:pPr lvl="0">
              <a:lnSpc>
                <a:spcPct val="130000"/>
              </a:lnSpc>
            </a:pPr>
            <a:r>
              <a:rPr lang="en-US" altLang="zh-CN" sz="4000" b="1">
                <a:solidFill>
                  <a:schemeClr val="accent2">
                    <a:lumMod val="75000"/>
                  </a:schemeClr>
                </a:solidFill>
              </a:rPr>
              <a:t>01</a:t>
            </a:r>
            <a:endParaRPr lang="en-US" altLang="zh-CN" sz="4000" b="1" dirty="0">
              <a:solidFill>
                <a:schemeClr val="accent2">
                  <a:lumMod val="75000"/>
                </a:schemeClr>
              </a:solidFill>
            </a:endParaRPr>
          </a:p>
        </p:txBody>
      </p:sp>
      <p:pic>
        <p:nvPicPr>
          <p:cNvPr id="3" name="图片 2"/>
          <p:cNvPicPr>
            <a:picLocks noChangeAspect="1"/>
          </p:cNvPicPr>
          <p:nvPr/>
        </p:nvPicPr>
        <p:blipFill>
          <a:blip r:embed="rId2"/>
          <a:stretch>
            <a:fillRect/>
          </a:stretch>
        </p:blipFill>
        <p:spPr>
          <a:xfrm>
            <a:off x="3484311" y="2531786"/>
            <a:ext cx="4914286" cy="4057143"/>
          </a:xfrm>
          <a:prstGeom prst="rect">
            <a:avLst/>
          </a:prstGeom>
        </p:spPr>
      </p:pic>
    </p:spTree>
    <p:extLst>
      <p:ext uri="{BB962C8B-B14F-4D97-AF65-F5344CB8AC3E}">
        <p14:creationId xmlns:p14="http://schemas.microsoft.com/office/powerpoint/2010/main" val="40466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 小程序分别使用</a:t>
            </a:r>
            <a:r>
              <a:rPr lang="zh-CN" altLang="en-US" sz="2000" dirty="0"/>
              <a:t>：</a:t>
            </a:r>
            <a:endParaRPr lang="en-US" altLang="zh-CN" sz="2000" dirty="0"/>
          </a:p>
          <a:p>
            <a:pPr marL="285750" indent="-285750">
              <a:lnSpc>
                <a:spcPct val="150000"/>
              </a:lnSpc>
              <a:buFont typeface="Arial" panose="020B0604020202020204" pitchFamily="34" charset="0"/>
              <a:buChar char="•"/>
            </a:pPr>
            <a:r>
              <a:rPr lang="en-US" altLang="zh-CN" sz="2000" dirty="0" err="1"/>
              <a:t>wx.showNavigationBarLoading</a:t>
            </a:r>
            <a:r>
              <a:rPr lang="en-US" altLang="zh-CN" sz="2000" dirty="0"/>
              <a:t>()</a:t>
            </a:r>
            <a:r>
              <a:rPr lang="zh-CN" altLang="zh-CN" sz="2000" dirty="0"/>
              <a:t>在当前页面</a:t>
            </a:r>
            <a:r>
              <a:rPr lang="zh-CN" altLang="zh-CN" sz="2000" b="1" dirty="0">
                <a:solidFill>
                  <a:srgbClr val="FF0000"/>
                </a:solidFill>
              </a:rPr>
              <a:t>显示</a:t>
            </a:r>
            <a:r>
              <a:rPr lang="zh-CN" altLang="zh-CN" sz="2000" dirty="0"/>
              <a:t>导航条加载动画</a:t>
            </a:r>
            <a:endParaRPr lang="en-US" altLang="zh-CN" sz="2000" dirty="0"/>
          </a:p>
          <a:p>
            <a:pPr marL="285750" indent="-285750">
              <a:lnSpc>
                <a:spcPct val="150000"/>
              </a:lnSpc>
              <a:buFont typeface="Arial" panose="020B0604020202020204" pitchFamily="34" charset="0"/>
              <a:buChar char="•"/>
            </a:pPr>
            <a:r>
              <a:rPr lang="en-US" altLang="zh-CN" sz="2000" dirty="0" err="1"/>
              <a:t>wx.hideNavigationBarLoading</a:t>
            </a:r>
            <a:r>
              <a:rPr lang="en-US" altLang="zh-CN" sz="2000" dirty="0"/>
              <a:t>()</a:t>
            </a:r>
            <a:r>
              <a:rPr lang="zh-CN" altLang="zh-CN" sz="2000" dirty="0"/>
              <a:t>在当前页面</a:t>
            </a:r>
            <a:r>
              <a:rPr lang="zh-CN" altLang="zh-CN" sz="2000" b="1" dirty="0">
                <a:solidFill>
                  <a:srgbClr val="FF0000"/>
                </a:solidFill>
              </a:rPr>
              <a:t>隐藏</a:t>
            </a:r>
            <a:r>
              <a:rPr lang="zh-CN" altLang="zh-CN" sz="2000" dirty="0"/>
              <a:t>导航条加载动画。</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导航条加载动画</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spTree>
    <p:extLst>
      <p:ext uri="{BB962C8B-B14F-4D97-AF65-F5344CB8AC3E}">
        <p14:creationId xmlns:p14="http://schemas.microsoft.com/office/powerpoint/2010/main" val="239997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【例</a:t>
            </a:r>
            <a:r>
              <a:rPr lang="en-US" altLang="zh-CN" sz="2000" dirty="0"/>
              <a:t>11-6</a:t>
            </a:r>
            <a:r>
              <a:rPr lang="zh-CN" altLang="zh-CN" sz="2000" dirty="0"/>
              <a:t>】小程序界面</a:t>
            </a:r>
            <a:r>
              <a:rPr lang="en-US" altLang="zh-CN" sz="2000" dirty="0"/>
              <a:t>API</a:t>
            </a:r>
            <a:r>
              <a:rPr lang="zh-CN" altLang="zh-CN" sz="2000" dirty="0"/>
              <a:t>导航条加载动画的简单应用</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导航条加载动画</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pic>
        <p:nvPicPr>
          <p:cNvPr id="3" name="图片 2"/>
          <p:cNvPicPr>
            <a:picLocks noChangeAspect="1"/>
          </p:cNvPicPr>
          <p:nvPr/>
        </p:nvPicPr>
        <p:blipFill>
          <a:blip r:embed="rId2"/>
          <a:stretch>
            <a:fillRect/>
          </a:stretch>
        </p:blipFill>
        <p:spPr>
          <a:xfrm>
            <a:off x="3234596" y="2643165"/>
            <a:ext cx="4780952" cy="3704762"/>
          </a:xfrm>
          <a:prstGeom prst="rect">
            <a:avLst/>
          </a:prstGeom>
        </p:spPr>
      </p:pic>
    </p:spTree>
    <p:extLst>
      <p:ext uri="{BB962C8B-B14F-4D97-AF65-F5344CB8AC3E}">
        <p14:creationId xmlns:p14="http://schemas.microsoft.com/office/powerpoint/2010/main" val="273950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小程序使用</a:t>
            </a:r>
            <a:r>
              <a:rPr lang="en-US" altLang="zh-CN" dirty="0" err="1"/>
              <a:t>wx.setNavigationBarColor</a:t>
            </a:r>
            <a:r>
              <a:rPr lang="en-US" altLang="zh-CN" dirty="0"/>
              <a:t>(OBJECT)</a:t>
            </a:r>
            <a:r>
              <a:rPr lang="zh-CN" altLang="zh-CN" dirty="0"/>
              <a:t>设置导航条颜色，该接口从基础库</a:t>
            </a:r>
            <a:r>
              <a:rPr lang="en-US" altLang="zh-CN" dirty="0"/>
              <a:t> 1.4.0 </a:t>
            </a:r>
            <a:r>
              <a:rPr lang="zh-CN" altLang="zh-CN" dirty="0"/>
              <a:t>开始支持，低版本需做兼容处理。其</a:t>
            </a:r>
            <a:r>
              <a:rPr lang="en-US" altLang="zh-CN" dirty="0"/>
              <a:t>OBJECT</a:t>
            </a:r>
            <a:r>
              <a:rPr lang="zh-CN" altLang="zh-CN" dirty="0"/>
              <a:t>参数说明如表所示。</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导航条颜色设置</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aphicFrame>
        <p:nvGraphicFramePr>
          <p:cNvPr id="3" name="表格 2"/>
          <p:cNvGraphicFramePr>
            <a:graphicFrameLocks noGrp="1"/>
          </p:cNvGraphicFramePr>
          <p:nvPr>
            <p:extLst>
              <p:ext uri="{D42A27DB-BD31-4B8C-83A1-F6EECF244321}">
                <p14:modId xmlns:p14="http://schemas.microsoft.com/office/powerpoint/2010/main" val="4290321819"/>
              </p:ext>
            </p:extLst>
          </p:nvPr>
        </p:nvGraphicFramePr>
        <p:xfrm>
          <a:off x="785609" y="3189235"/>
          <a:ext cx="10315979" cy="3150623"/>
        </p:xfrm>
        <a:graphic>
          <a:graphicData uri="http://schemas.openxmlformats.org/drawingml/2006/table">
            <a:tbl>
              <a:tblPr firstRow="1" firstCol="1" bandRow="1">
                <a:tableStyleId>{9DCAF9ED-07DC-4A11-8D7F-57B35C25682E}</a:tableStyleId>
              </a:tblPr>
              <a:tblGrid>
                <a:gridCol w="1905925">
                  <a:extLst>
                    <a:ext uri="{9D8B030D-6E8A-4147-A177-3AD203B41FA5}">
                      <a16:colId xmlns:a16="http://schemas.microsoft.com/office/drawing/2014/main" val="20000"/>
                    </a:ext>
                  </a:extLst>
                </a:gridCol>
                <a:gridCol w="892986">
                  <a:extLst>
                    <a:ext uri="{9D8B030D-6E8A-4147-A177-3AD203B41FA5}">
                      <a16:colId xmlns:a16="http://schemas.microsoft.com/office/drawing/2014/main" val="20001"/>
                    </a:ext>
                  </a:extLst>
                </a:gridCol>
                <a:gridCol w="546453">
                  <a:extLst>
                    <a:ext uri="{9D8B030D-6E8A-4147-A177-3AD203B41FA5}">
                      <a16:colId xmlns:a16="http://schemas.microsoft.com/office/drawing/2014/main" val="20002"/>
                    </a:ext>
                  </a:extLst>
                </a:gridCol>
                <a:gridCol w="6970615">
                  <a:extLst>
                    <a:ext uri="{9D8B030D-6E8A-4147-A177-3AD203B41FA5}">
                      <a16:colId xmlns:a16="http://schemas.microsoft.com/office/drawing/2014/main" val="20003"/>
                    </a:ext>
                  </a:extLst>
                </a:gridCol>
              </a:tblGrid>
              <a:tr h="322465">
                <a:tc>
                  <a:txBody>
                    <a:bodyPr/>
                    <a:lstStyle/>
                    <a:p>
                      <a:pPr algn="l">
                        <a:lnSpc>
                          <a:spcPct val="150000"/>
                        </a:lnSpc>
                        <a:spcAft>
                          <a:spcPts val="0"/>
                        </a:spcAft>
                      </a:pPr>
                      <a:r>
                        <a:rPr lang="zh-CN" sz="1200" kern="0">
                          <a:effectLst/>
                        </a:rPr>
                        <a:t>参数名</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类型</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必填</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0903">
                <a:tc>
                  <a:txBody>
                    <a:bodyPr/>
                    <a:lstStyle/>
                    <a:p>
                      <a:pPr algn="l">
                        <a:lnSpc>
                          <a:spcPct val="150000"/>
                        </a:lnSpc>
                        <a:spcAft>
                          <a:spcPts val="0"/>
                        </a:spcAft>
                      </a:pPr>
                      <a:r>
                        <a:rPr lang="en-US" sz="1200" kern="0">
                          <a:effectLst/>
                        </a:rPr>
                        <a:t>frontColor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前景颜色值，包括按钮、标题、状态栏的颜色，仅支持</a:t>
                      </a:r>
                      <a:r>
                        <a:rPr lang="en-US" sz="1200" kern="0">
                          <a:effectLst/>
                        </a:rPr>
                        <a:t> #ffffff </a:t>
                      </a:r>
                      <a:r>
                        <a:rPr lang="zh-CN" sz="1200" kern="0">
                          <a:effectLst/>
                        </a:rPr>
                        <a:t>和</a:t>
                      </a:r>
                      <a:r>
                        <a:rPr lang="en-US" sz="1200" kern="0">
                          <a:effectLst/>
                        </a:rPr>
                        <a:t> #000000</a:t>
                      </a:r>
                      <a:r>
                        <a:rPr lang="zh-CN" sz="1200" kern="0">
                          <a:effectLst/>
                        </a:rPr>
                        <a:t>（不支持颜色单词或缩写成</a:t>
                      </a:r>
                      <a:r>
                        <a:rPr lang="en-US" sz="1200" kern="0">
                          <a:effectLst/>
                        </a:rPr>
                        <a:t>#fff</a:t>
                      </a:r>
                      <a:r>
                        <a:rPr lang="zh-CN" sz="1200" kern="0">
                          <a:effectLst/>
                        </a:rPr>
                        <a:t>的形式）</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2465">
                <a:tc>
                  <a:txBody>
                    <a:bodyPr/>
                    <a:lstStyle/>
                    <a:p>
                      <a:pPr algn="l">
                        <a:lnSpc>
                          <a:spcPct val="150000"/>
                        </a:lnSpc>
                        <a:spcAft>
                          <a:spcPts val="0"/>
                        </a:spcAft>
                      </a:pPr>
                      <a:r>
                        <a:rPr lang="en-US" sz="1200" kern="0">
                          <a:effectLst/>
                        </a:rPr>
                        <a:t>backgroundColor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背景颜色值，有效值为十六进制颜色</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2465">
                <a:tc>
                  <a:txBody>
                    <a:bodyPr/>
                    <a:lstStyle/>
                    <a:p>
                      <a:pPr algn="l">
                        <a:lnSpc>
                          <a:spcPct val="150000"/>
                        </a:lnSpc>
                        <a:spcAft>
                          <a:spcPts val="0"/>
                        </a:spcAft>
                      </a:pPr>
                      <a:r>
                        <a:rPr lang="en-US" sz="1200" kern="0">
                          <a:effectLst/>
                        </a:rPr>
                        <a:t>animation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Object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动画效果</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2465">
                <a:tc>
                  <a:txBody>
                    <a:bodyPr/>
                    <a:lstStyle/>
                    <a:p>
                      <a:pPr algn="l">
                        <a:lnSpc>
                          <a:spcPct val="150000"/>
                        </a:lnSpc>
                        <a:spcAft>
                          <a:spcPts val="0"/>
                        </a:spcAft>
                      </a:pPr>
                      <a:r>
                        <a:rPr lang="en-US" sz="1200" kern="0">
                          <a:effectLst/>
                        </a:rPr>
                        <a:t>animation.duration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动画变化时间，默认</a:t>
                      </a:r>
                      <a:r>
                        <a:rPr lang="en-US" sz="1200" kern="0">
                          <a:effectLst/>
                        </a:rPr>
                        <a:t>0</a:t>
                      </a:r>
                      <a:r>
                        <a:rPr lang="zh-CN" sz="1200" kern="0">
                          <a:effectLst/>
                        </a:rPr>
                        <a:t>，单位：毫秒</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2465">
                <a:tc>
                  <a:txBody>
                    <a:bodyPr/>
                    <a:lstStyle/>
                    <a:p>
                      <a:pPr algn="l">
                        <a:lnSpc>
                          <a:spcPct val="150000"/>
                        </a:lnSpc>
                        <a:spcAft>
                          <a:spcPts val="0"/>
                        </a:spcAft>
                      </a:pPr>
                      <a:r>
                        <a:rPr lang="en-US" sz="1200" kern="0">
                          <a:effectLst/>
                        </a:rPr>
                        <a:t>animation.timingFunc</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动画变化方式，默认</a:t>
                      </a:r>
                      <a:r>
                        <a:rPr lang="en-US" sz="1200" kern="0">
                          <a:effectLst/>
                        </a:rPr>
                        <a:t> linear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22465">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接口调用成功的回调函数，返回</a:t>
                      </a:r>
                      <a:r>
                        <a:rPr lang="en-US" sz="1200" kern="0">
                          <a:effectLst/>
                        </a:rPr>
                        <a:t>String</a:t>
                      </a:r>
                      <a:r>
                        <a:rPr lang="zh-CN" sz="1200" kern="0">
                          <a:effectLst/>
                        </a:rPr>
                        <a:t>类型参数</a:t>
                      </a:r>
                      <a:r>
                        <a:rPr lang="en-US" sz="1200" kern="0">
                          <a:effectLst/>
                        </a:rPr>
                        <a:t>errMsg</a:t>
                      </a:r>
                      <a:r>
                        <a:rPr lang="zh-CN" sz="1200" kern="0">
                          <a:effectLst/>
                        </a:rPr>
                        <a:t>表示调用结果</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22465">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22465">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6439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t>animation.timingFunc</a:t>
            </a:r>
            <a:r>
              <a:rPr lang="zh-CN" altLang="zh-CN" dirty="0"/>
              <a:t>有效值如下：</a:t>
            </a:r>
          </a:p>
          <a:p>
            <a:pPr marL="285750" lvl="0" indent="-285750">
              <a:lnSpc>
                <a:spcPct val="150000"/>
              </a:lnSpc>
              <a:buFont typeface="Arial" panose="020B0604020202020204" pitchFamily="34" charset="0"/>
              <a:buChar char="•"/>
            </a:pPr>
            <a:r>
              <a:rPr lang="en-US" altLang="zh-CN" dirty="0"/>
              <a:t>linear</a:t>
            </a:r>
            <a:r>
              <a:rPr lang="zh-CN" altLang="zh-CN" dirty="0"/>
              <a:t>：动画从头到尾的速度是相同的；</a:t>
            </a:r>
          </a:p>
          <a:p>
            <a:pPr marL="285750" lvl="0" indent="-285750">
              <a:lnSpc>
                <a:spcPct val="150000"/>
              </a:lnSpc>
              <a:buFont typeface="Arial" panose="020B0604020202020204" pitchFamily="34" charset="0"/>
              <a:buChar char="•"/>
            </a:pPr>
            <a:r>
              <a:rPr lang="en-US" altLang="zh-CN" dirty="0" err="1"/>
              <a:t>easeIn</a:t>
            </a:r>
            <a:r>
              <a:rPr lang="zh-CN" altLang="zh-CN" dirty="0"/>
              <a:t>：动画以低速开始；</a:t>
            </a:r>
          </a:p>
          <a:p>
            <a:pPr marL="285750" lvl="0" indent="-285750">
              <a:lnSpc>
                <a:spcPct val="150000"/>
              </a:lnSpc>
              <a:buFont typeface="Arial" panose="020B0604020202020204" pitchFamily="34" charset="0"/>
              <a:buChar char="•"/>
            </a:pPr>
            <a:r>
              <a:rPr lang="en-US" altLang="zh-CN" dirty="0" err="1"/>
              <a:t>easeOut</a:t>
            </a:r>
            <a:r>
              <a:rPr lang="zh-CN" altLang="zh-CN" dirty="0"/>
              <a:t>：动画以低速结束；</a:t>
            </a:r>
          </a:p>
          <a:p>
            <a:pPr marL="285750" lvl="0" indent="-285750">
              <a:lnSpc>
                <a:spcPct val="150000"/>
              </a:lnSpc>
              <a:buFont typeface="Arial" panose="020B0604020202020204" pitchFamily="34" charset="0"/>
              <a:buChar char="•"/>
            </a:pPr>
            <a:r>
              <a:rPr lang="en-US" altLang="zh-CN" dirty="0" err="1"/>
              <a:t>easeInOut</a:t>
            </a:r>
            <a:r>
              <a:rPr lang="zh-CN" altLang="zh-CN" dirty="0"/>
              <a:t>：动画以低速开始和结束。</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导航条颜色设置</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spTree>
    <p:extLst>
      <p:ext uri="{BB962C8B-B14F-4D97-AF65-F5344CB8AC3E}">
        <p14:creationId xmlns:p14="http://schemas.microsoft.com/office/powerpoint/2010/main" val="108288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a:t>wx.setNavigationBarColor</a:t>
            </a:r>
            <a:r>
              <a:rPr lang="en-US" altLang="zh-CN" dirty="0"/>
              <a:t>(OBJECT)</a:t>
            </a:r>
            <a:r>
              <a:rPr lang="zh-CN" altLang="zh-CN" dirty="0"/>
              <a:t>示例代码如下：</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导航条颜色设置</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sp>
        <p:nvSpPr>
          <p:cNvPr id="7" name="文本框 6"/>
          <p:cNvSpPr txBox="1"/>
          <p:nvPr/>
        </p:nvSpPr>
        <p:spPr>
          <a:xfrm>
            <a:off x="686949" y="2734360"/>
            <a:ext cx="7520441" cy="300351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wx.setNavigationBarColor</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frontColor</a:t>
            </a:r>
            <a:r>
              <a:rPr lang="en-US" altLang="zh-CN" sz="1600" dirty="0"/>
              <a:t>: '#</a:t>
            </a:r>
            <a:r>
              <a:rPr lang="en-US" altLang="zh-CN" sz="1600" dirty="0" err="1"/>
              <a:t>ffffff</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backgroundColor</a:t>
            </a:r>
            <a:r>
              <a:rPr lang="en-US" altLang="zh-CN" sz="1600" dirty="0"/>
              <a:t>: '#ff0000',</a:t>
            </a:r>
            <a:endParaRPr lang="zh-CN" altLang="zh-CN" sz="1600" dirty="0"/>
          </a:p>
          <a:p>
            <a:pPr marL="342900" indent="-342900" algn="just">
              <a:lnSpc>
                <a:spcPct val="150000"/>
              </a:lnSpc>
              <a:buFont typeface="+mj-lt"/>
              <a:buAutoNum type="arabicPeriod"/>
            </a:pPr>
            <a:r>
              <a:rPr lang="en-US" altLang="zh-CN" sz="1600" dirty="0"/>
              <a:t>    animation: {</a:t>
            </a:r>
            <a:endParaRPr lang="zh-CN" altLang="zh-CN" sz="1600" dirty="0"/>
          </a:p>
          <a:p>
            <a:pPr marL="342900" indent="-342900" algn="just">
              <a:lnSpc>
                <a:spcPct val="150000"/>
              </a:lnSpc>
              <a:buFont typeface="+mj-lt"/>
              <a:buAutoNum type="arabicPeriod"/>
            </a:pPr>
            <a:r>
              <a:rPr lang="en-US" altLang="zh-CN" sz="1600" dirty="0"/>
              <a:t>        duration: 400,</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timingFunc</a:t>
            </a:r>
            <a:r>
              <a:rPr lang="en-US" altLang="zh-CN" sz="1600" dirty="0"/>
              <a:t>: '</a:t>
            </a:r>
            <a:r>
              <a:rPr lang="en-US" altLang="zh-CN" sz="1600" dirty="0" err="1"/>
              <a:t>easeIn</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69323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导航条设置</a:t>
            </a:r>
          </a:p>
        </p:txBody>
      </p:sp>
      <p:sp>
        <p:nvSpPr>
          <p:cNvPr id="9" name="矩形 8"/>
          <p:cNvSpPr/>
          <p:nvPr/>
        </p:nvSpPr>
        <p:spPr>
          <a:xfrm flipV="1">
            <a:off x="686949" y="1267271"/>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686948" y="2162454"/>
            <a:ext cx="94857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【例</a:t>
            </a:r>
            <a:r>
              <a:rPr lang="en-US" altLang="zh-CN" dirty="0"/>
              <a:t>11-7</a:t>
            </a:r>
            <a:r>
              <a:rPr lang="zh-CN" altLang="zh-CN" dirty="0"/>
              <a:t>】小程序界面</a:t>
            </a:r>
            <a:r>
              <a:rPr lang="en-US" altLang="zh-CN" dirty="0"/>
              <a:t>API</a:t>
            </a:r>
            <a:r>
              <a:rPr lang="zh-CN" altLang="zh-CN" dirty="0"/>
              <a:t>导航条颜色的简单应用</a:t>
            </a:r>
          </a:p>
        </p:txBody>
      </p:sp>
      <p:sp>
        <p:nvSpPr>
          <p:cNvPr id="11" name="矩形 10"/>
          <p:cNvSpPr/>
          <p:nvPr/>
        </p:nvSpPr>
        <p:spPr>
          <a:xfrm>
            <a:off x="1499018" y="1312432"/>
            <a:ext cx="2339102" cy="572464"/>
          </a:xfrm>
          <a:prstGeom prst="rect">
            <a:avLst/>
          </a:prstGeom>
        </p:spPr>
        <p:txBody>
          <a:bodyPr wrap="none">
            <a:spAutoFit/>
          </a:bodyPr>
          <a:lstStyle/>
          <a:p>
            <a:pPr lvl="0">
              <a:lnSpc>
                <a:spcPct val="130000"/>
              </a:lnSpc>
            </a:pPr>
            <a:r>
              <a:rPr lang="zh-CN" altLang="en-US" sz="2400" b="1" dirty="0">
                <a:solidFill>
                  <a:schemeClr val="accent2">
                    <a:lumMod val="75000"/>
                  </a:schemeClr>
                </a:solidFill>
              </a:rPr>
              <a:t>导航条颜色设置</a:t>
            </a:r>
            <a:endParaRPr lang="en-US" altLang="zh-CN" sz="2400" b="1" dirty="0">
              <a:solidFill>
                <a:schemeClr val="accent2">
                  <a:lumMod val="75000"/>
                </a:schemeClr>
              </a:solidFill>
            </a:endParaRPr>
          </a:p>
        </p:txBody>
      </p:sp>
      <p:sp>
        <p:nvSpPr>
          <p:cNvPr id="12" name="矩形 11"/>
          <p:cNvSpPr/>
          <p:nvPr/>
        </p:nvSpPr>
        <p:spPr>
          <a:xfrm>
            <a:off x="626542" y="1267271"/>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pic>
        <p:nvPicPr>
          <p:cNvPr id="3" name="图片 2"/>
          <p:cNvPicPr>
            <a:picLocks noChangeAspect="1"/>
          </p:cNvPicPr>
          <p:nvPr/>
        </p:nvPicPr>
        <p:blipFill>
          <a:blip r:embed="rId2"/>
          <a:stretch>
            <a:fillRect/>
          </a:stretch>
        </p:blipFill>
        <p:spPr>
          <a:xfrm>
            <a:off x="3172691" y="2612387"/>
            <a:ext cx="4904762" cy="4038095"/>
          </a:xfrm>
          <a:prstGeom prst="rect">
            <a:avLst/>
          </a:prstGeom>
        </p:spPr>
      </p:pic>
    </p:spTree>
    <p:extLst>
      <p:ext uri="{BB962C8B-B14F-4D97-AF65-F5344CB8AC3E}">
        <p14:creationId xmlns:p14="http://schemas.microsoft.com/office/powerpoint/2010/main" val="275537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7" y="3033133"/>
            <a:ext cx="4315312" cy="825190"/>
          </a:xfrm>
        </p:spPr>
        <p:txBody>
          <a:bodyPr/>
          <a:lstStyle/>
          <a:p>
            <a:r>
              <a:rPr kumimoji="1" lang="en-US" altLang="zh-CN" b="1" dirty="0" err="1"/>
              <a:t>tabBar</a:t>
            </a:r>
            <a:r>
              <a:rPr kumimoji="1" lang="zh-CN" altLang="en-US" b="1" dirty="0"/>
              <a:t>设置</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35548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设置</a:t>
            </a:r>
            <a:r>
              <a:rPr lang="en-US" altLang="zh-CN" b="1" dirty="0" err="1"/>
              <a:t>tabBar</a:t>
            </a:r>
            <a:r>
              <a:rPr lang="zh-CN" altLang="en-US" b="1" dirty="0"/>
              <a:t>标记</a:t>
            </a:r>
            <a:endParaRPr lang="en-US" altLang="zh-CN" b="1" dirty="0"/>
          </a:p>
          <a:p>
            <a:pPr>
              <a:lnSpc>
                <a:spcPct val="150000"/>
              </a:lnSpc>
            </a:pPr>
            <a:r>
              <a:rPr lang="zh-CN" altLang="zh-CN" dirty="0"/>
              <a:t>小程序使用</a:t>
            </a:r>
            <a:r>
              <a:rPr lang="en-US" altLang="zh-CN" dirty="0" err="1"/>
              <a:t>wx.setTabBarBadge</a:t>
            </a:r>
            <a:r>
              <a:rPr lang="en-US" altLang="zh-CN" dirty="0"/>
              <a:t>(OBJECT)</a:t>
            </a:r>
            <a:r>
              <a:rPr lang="zh-CN" altLang="zh-CN" dirty="0"/>
              <a:t>为</a:t>
            </a:r>
            <a:r>
              <a:rPr lang="en-US" altLang="zh-CN" dirty="0" err="1"/>
              <a:t>tabBar</a:t>
            </a:r>
            <a:r>
              <a:rPr lang="zh-CN" altLang="zh-CN" dirty="0"/>
              <a:t>某一项的右上角添加文本，该接口从基础库</a:t>
            </a:r>
            <a:r>
              <a:rPr lang="en-US" altLang="zh-CN" dirty="0"/>
              <a:t> 1.9.0 </a:t>
            </a:r>
            <a:r>
              <a:rPr lang="zh-CN" altLang="zh-CN" dirty="0"/>
              <a:t>开始支持，低版本需做兼容处理。</a:t>
            </a:r>
          </a:p>
          <a:p>
            <a:pPr>
              <a:lnSpc>
                <a:spcPct val="150000"/>
              </a:lnSpc>
            </a:pPr>
            <a:r>
              <a:rPr lang="zh-CN" altLang="zh-CN" dirty="0"/>
              <a:t>其</a:t>
            </a:r>
            <a:r>
              <a:rPr lang="en-US" altLang="zh-CN" dirty="0"/>
              <a:t>OBJECT </a:t>
            </a:r>
            <a:r>
              <a:rPr lang="zh-CN" altLang="zh-CN" dirty="0"/>
              <a:t>参数说明如表所示。</a:t>
            </a:r>
          </a:p>
          <a:p>
            <a:pPr>
              <a:lnSpc>
                <a:spcPct val="13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标记</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graphicFrame>
        <p:nvGraphicFramePr>
          <p:cNvPr id="3" name="表格 2"/>
          <p:cNvGraphicFramePr>
            <a:graphicFrameLocks noGrp="1"/>
          </p:cNvGraphicFramePr>
          <p:nvPr>
            <p:extLst>
              <p:ext uri="{D42A27DB-BD31-4B8C-83A1-F6EECF244321}">
                <p14:modId xmlns:p14="http://schemas.microsoft.com/office/powerpoint/2010/main" val="1614362993"/>
              </p:ext>
            </p:extLst>
          </p:nvPr>
        </p:nvGraphicFramePr>
        <p:xfrm>
          <a:off x="2430302" y="4415663"/>
          <a:ext cx="7400400" cy="2078581"/>
        </p:xfrm>
        <a:graphic>
          <a:graphicData uri="http://schemas.openxmlformats.org/drawingml/2006/table">
            <a:tbl>
              <a:tblPr firstRow="1" firstCol="1" bandRow="1">
                <a:tableStyleId>{1FECB4D8-DB02-4DC6-A0A2-4F2EBAE1DC90}</a:tableStyleId>
              </a:tblPr>
              <a:tblGrid>
                <a:gridCol w="995012">
                  <a:extLst>
                    <a:ext uri="{9D8B030D-6E8A-4147-A177-3AD203B41FA5}">
                      <a16:colId xmlns:a16="http://schemas.microsoft.com/office/drawing/2014/main" val="20000"/>
                    </a:ext>
                  </a:extLst>
                </a:gridCol>
                <a:gridCol w="990570">
                  <a:extLst>
                    <a:ext uri="{9D8B030D-6E8A-4147-A177-3AD203B41FA5}">
                      <a16:colId xmlns:a16="http://schemas.microsoft.com/office/drawing/2014/main" val="20001"/>
                    </a:ext>
                  </a:extLst>
                </a:gridCol>
                <a:gridCol w="764027">
                  <a:extLst>
                    <a:ext uri="{9D8B030D-6E8A-4147-A177-3AD203B41FA5}">
                      <a16:colId xmlns:a16="http://schemas.microsoft.com/office/drawing/2014/main" val="20002"/>
                    </a:ext>
                  </a:extLst>
                </a:gridCol>
                <a:gridCol w="4650791">
                  <a:extLst>
                    <a:ext uri="{9D8B030D-6E8A-4147-A177-3AD203B41FA5}">
                      <a16:colId xmlns:a16="http://schemas.microsoft.com/office/drawing/2014/main" val="20003"/>
                    </a:ext>
                  </a:extLst>
                </a:gridCol>
              </a:tblGrid>
              <a:tr h="324831">
                <a:tc>
                  <a:txBody>
                    <a:bodyPr/>
                    <a:lstStyle/>
                    <a:p>
                      <a:pPr algn="l">
                        <a:lnSpc>
                          <a:spcPct val="150000"/>
                        </a:lnSpc>
                        <a:spcAft>
                          <a:spcPts val="0"/>
                        </a:spcAft>
                      </a:pPr>
                      <a:r>
                        <a:rPr lang="zh-CN" sz="1400" kern="0">
                          <a:effectLst/>
                        </a:rPr>
                        <a:t>参数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必填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24831">
                <a:tc>
                  <a:txBody>
                    <a:bodyPr/>
                    <a:lstStyle/>
                    <a:p>
                      <a:pPr algn="l">
                        <a:lnSpc>
                          <a:spcPct val="150000"/>
                        </a:lnSpc>
                        <a:spcAft>
                          <a:spcPts val="0"/>
                        </a:spcAft>
                      </a:pPr>
                      <a:r>
                        <a:rPr lang="en-US" sz="1400" kern="0">
                          <a:effectLst/>
                        </a:rPr>
                        <a:t>index</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tabBar</a:t>
                      </a:r>
                      <a:r>
                        <a:rPr lang="zh-CN" sz="1400" kern="0">
                          <a:effectLst/>
                        </a:rPr>
                        <a:t>的哪一项，从左边算起，从</a:t>
                      </a:r>
                      <a:r>
                        <a:rPr lang="en-US" sz="1400" kern="0">
                          <a:effectLst/>
                        </a:rPr>
                        <a:t>0</a:t>
                      </a:r>
                      <a:r>
                        <a:rPr lang="zh-CN" sz="1400" kern="0">
                          <a:effectLst/>
                        </a:rPr>
                        <a:t>开始计数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4831">
                <a:tc>
                  <a:txBody>
                    <a:bodyPr/>
                    <a:lstStyle/>
                    <a:p>
                      <a:pPr algn="l">
                        <a:lnSpc>
                          <a:spcPct val="150000"/>
                        </a:lnSpc>
                        <a:spcAft>
                          <a:spcPts val="0"/>
                        </a:spcAft>
                      </a:pPr>
                      <a:r>
                        <a:rPr lang="en-US" sz="1400" kern="0">
                          <a:effectLst/>
                        </a:rPr>
                        <a:t>text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String</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显示的文本，超过</a:t>
                      </a:r>
                      <a:r>
                        <a:rPr lang="en-US" sz="1400" kern="0">
                          <a:effectLst/>
                        </a:rPr>
                        <a:t> 3 </a:t>
                      </a:r>
                      <a:r>
                        <a:rPr lang="zh-CN" sz="1400" kern="0">
                          <a:effectLst/>
                        </a:rPr>
                        <a:t>个字符则显示成</a:t>
                      </a:r>
                      <a:r>
                        <a:rPr lang="en-US" sz="1400" kern="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4831">
                <a:tc>
                  <a:txBody>
                    <a:bodyPr/>
                    <a:lstStyle/>
                    <a:p>
                      <a:pPr algn="l">
                        <a:lnSpc>
                          <a:spcPct val="150000"/>
                        </a:lnSpc>
                        <a:spcAft>
                          <a:spcPts val="0"/>
                        </a:spcAft>
                      </a:pPr>
                      <a:r>
                        <a:rPr lang="en-US" sz="1400" kern="0">
                          <a:effectLst/>
                        </a:rPr>
                        <a:t>success</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接口调用成功的回调函数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4831">
                <a:tc>
                  <a:txBody>
                    <a:bodyPr/>
                    <a:lstStyle/>
                    <a:p>
                      <a:pPr algn="l">
                        <a:lnSpc>
                          <a:spcPct val="150000"/>
                        </a:lnSpc>
                        <a:spcAft>
                          <a:spcPts val="0"/>
                        </a:spcAft>
                      </a:pPr>
                      <a:r>
                        <a:rPr lang="en-US" sz="1400" kern="0">
                          <a:effectLst/>
                        </a:rPr>
                        <a:t>fail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接口调用失败的回调函数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54426">
                <a:tc>
                  <a:txBody>
                    <a:bodyPr/>
                    <a:lstStyle/>
                    <a:p>
                      <a:pPr algn="l">
                        <a:lnSpc>
                          <a:spcPct val="150000"/>
                        </a:lnSpc>
                        <a:spcAft>
                          <a:spcPts val="0"/>
                        </a:spcAft>
                      </a:pPr>
                      <a:r>
                        <a:rPr lang="en-US" sz="1400" kern="0">
                          <a:effectLst/>
                        </a:rPr>
                        <a:t>complete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接口调用结束的回调函数（调用成功与否都执行）</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59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330650" y="658349"/>
            <a:ext cx="3826789" cy="2373032"/>
          </a:xfrm>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a:xfrm>
            <a:off x="3872552" y="3035682"/>
            <a:ext cx="4742986" cy="825190"/>
          </a:xfrm>
        </p:spPr>
        <p:txBody>
          <a:bodyPr/>
          <a:lstStyle/>
          <a:p>
            <a:r>
              <a:rPr kumimoji="1" lang="zh-CN" altLang="en-US" b="1" dirty="0"/>
              <a:t>交互反馈</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2205724" y="2530493"/>
            <a:ext cx="9362658" cy="37548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sz="2000" b="1" dirty="0"/>
              <a:t>设置</a:t>
            </a:r>
            <a:r>
              <a:rPr lang="en-US" altLang="zh-CN" sz="2000" b="1" dirty="0" err="1"/>
              <a:t>tabBar</a:t>
            </a:r>
            <a:r>
              <a:rPr lang="zh-CN" altLang="en-US" sz="2000" b="1" dirty="0"/>
              <a:t>标记</a:t>
            </a:r>
            <a:endParaRPr lang="en-US" altLang="zh-CN" sz="2000" b="1" dirty="0"/>
          </a:p>
          <a:p>
            <a:pPr>
              <a:lnSpc>
                <a:spcPct val="130000"/>
              </a:lnSpc>
            </a:pPr>
            <a:r>
              <a:rPr lang="en-US" altLang="zh-CN" sz="2000" dirty="0" err="1"/>
              <a:t>wx.setTabBarBadge</a:t>
            </a:r>
            <a:r>
              <a:rPr lang="en-US" altLang="zh-CN" sz="2000" dirty="0"/>
              <a:t>(OBJECT)</a:t>
            </a:r>
            <a:r>
              <a:rPr lang="zh-CN" altLang="zh-CN" sz="2000" dirty="0"/>
              <a:t>示例代码如下：</a:t>
            </a:r>
            <a:endParaRPr lang="en-US" altLang="zh-CN" sz="2000" dirty="0"/>
          </a:p>
          <a:p>
            <a:pPr>
              <a:lnSpc>
                <a:spcPct val="130000"/>
              </a:lnSpc>
            </a:pPr>
            <a:endParaRPr lang="en-US" altLang="zh-CN" sz="2000" dirty="0"/>
          </a:p>
          <a:p>
            <a:pPr>
              <a:lnSpc>
                <a:spcPct val="130000"/>
              </a:lnSpc>
            </a:pPr>
            <a:endParaRPr lang="en-US" altLang="zh-CN" sz="2000" dirty="0"/>
          </a:p>
          <a:p>
            <a:pPr>
              <a:lnSpc>
                <a:spcPct val="130000"/>
              </a:lnSpc>
            </a:pPr>
            <a:endParaRPr lang="en-US" altLang="zh-CN" sz="2000" dirty="0"/>
          </a:p>
          <a:p>
            <a:pPr>
              <a:lnSpc>
                <a:spcPct val="130000"/>
              </a:lnSpc>
            </a:pPr>
            <a:endParaRPr lang="en-US" altLang="zh-CN" sz="2000" dirty="0"/>
          </a:p>
          <a:p>
            <a:pPr>
              <a:lnSpc>
                <a:spcPct val="130000"/>
              </a:lnSpc>
            </a:pPr>
            <a:endParaRPr lang="zh-CN" altLang="zh-CN" sz="2000" dirty="0"/>
          </a:p>
          <a:p>
            <a:pPr>
              <a:lnSpc>
                <a:spcPct val="130000"/>
              </a:lnSpc>
            </a:pPr>
            <a:endParaRPr lang="en-US" altLang="zh-CN" sz="2000" dirty="0"/>
          </a:p>
          <a:p>
            <a:pPr>
              <a:lnSpc>
                <a:spcPct val="130000"/>
              </a:lnSpc>
            </a:pPr>
            <a:r>
              <a:rPr lang="zh-CN" altLang="zh-CN" sz="2000" dirty="0"/>
              <a:t>上述代码表示将左起第二项的右上角追加数字</a:t>
            </a:r>
            <a:r>
              <a:rPr lang="en-US" altLang="zh-CN" sz="2000" dirty="0"/>
              <a:t>1</a:t>
            </a:r>
            <a:r>
              <a:rPr lang="zh-CN" altLang="zh-CN" sz="2000" dirty="0"/>
              <a:t>。</a:t>
            </a:r>
          </a:p>
        </p:txBody>
      </p:sp>
      <p:sp>
        <p:nvSpPr>
          <p:cNvPr id="5" name="矩形 4"/>
          <p:cNvSpPr/>
          <p:nvPr/>
        </p:nvSpPr>
        <p:spPr>
          <a:xfrm flipV="1">
            <a:off x="2252054" y="165535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3021973" y="1754310"/>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标记</a:t>
            </a:r>
            <a:endParaRPr lang="en-US" altLang="zh-CN" sz="2800" b="1" dirty="0">
              <a:solidFill>
                <a:schemeClr val="accent3">
                  <a:lumMod val="75000"/>
                </a:schemeClr>
              </a:solidFill>
            </a:endParaRPr>
          </a:p>
        </p:txBody>
      </p:sp>
      <p:sp>
        <p:nvSpPr>
          <p:cNvPr id="7" name="矩形 6"/>
          <p:cNvSpPr/>
          <p:nvPr/>
        </p:nvSpPr>
        <p:spPr>
          <a:xfrm>
            <a:off x="2205724" y="165153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sp>
        <p:nvSpPr>
          <p:cNvPr id="8" name="文本框 7"/>
          <p:cNvSpPr txBox="1"/>
          <p:nvPr/>
        </p:nvSpPr>
        <p:spPr>
          <a:xfrm>
            <a:off x="2254607" y="3624321"/>
            <a:ext cx="5738446" cy="1705403"/>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kern="100" dirty="0" err="1"/>
              <a:t>wx.setTabBarBadge</a:t>
            </a:r>
            <a:r>
              <a:rPr lang="en-US" altLang="zh-CN" kern="100" dirty="0"/>
              <a:t>({</a:t>
            </a:r>
            <a:endParaRPr lang="zh-CN" altLang="zh-CN" kern="100" dirty="0"/>
          </a:p>
          <a:p>
            <a:pPr marL="342900" indent="-342900" algn="just">
              <a:lnSpc>
                <a:spcPct val="150000"/>
              </a:lnSpc>
              <a:buFont typeface="+mj-lt"/>
              <a:buAutoNum type="arabicPeriod"/>
            </a:pPr>
            <a:r>
              <a:rPr lang="en-US" altLang="zh-CN" kern="100" dirty="0"/>
              <a:t>  index: 1,</a:t>
            </a:r>
            <a:endParaRPr lang="zh-CN" altLang="zh-CN" kern="100" dirty="0"/>
          </a:p>
          <a:p>
            <a:pPr marL="342900" indent="-342900" algn="just">
              <a:lnSpc>
                <a:spcPct val="150000"/>
              </a:lnSpc>
              <a:buFont typeface="+mj-lt"/>
              <a:buAutoNum type="arabicPeriod"/>
            </a:pPr>
            <a:r>
              <a:rPr lang="en-US" altLang="zh-CN" kern="100" dirty="0"/>
              <a:t>  text: '1'</a:t>
            </a:r>
            <a:endParaRPr lang="zh-CN" altLang="zh-CN" kern="100" dirty="0"/>
          </a:p>
          <a:p>
            <a:pPr marL="342900" indent="-342900" algn="just">
              <a:lnSpc>
                <a:spcPct val="150000"/>
              </a:lnSpc>
              <a:buFont typeface="+mj-lt"/>
              <a:buAutoNum type="arabicPeriod"/>
            </a:pPr>
            <a:r>
              <a:rPr lang="en-US" altLang="zh-CN" kern="100" dirty="0"/>
              <a:t>})</a:t>
            </a:r>
            <a:endParaRPr lang="zh-CN" altLang="zh-CN" kern="100" dirty="0"/>
          </a:p>
        </p:txBody>
      </p:sp>
    </p:spTree>
    <p:extLst>
      <p:ext uri="{BB962C8B-B14F-4D97-AF65-F5344CB8AC3E}">
        <p14:creationId xmlns:p14="http://schemas.microsoft.com/office/powerpoint/2010/main" val="179785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1884164"/>
            <a:ext cx="9362658" cy="39703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移除</a:t>
            </a:r>
            <a:r>
              <a:rPr lang="en-US" altLang="zh-CN" b="1" dirty="0" err="1"/>
              <a:t>tabBar</a:t>
            </a:r>
            <a:r>
              <a:rPr lang="zh-CN" altLang="en-US" b="1" dirty="0"/>
              <a:t>标记</a:t>
            </a:r>
            <a:endParaRPr lang="en-US" altLang="zh-CN" b="1" dirty="0"/>
          </a:p>
          <a:p>
            <a:pPr>
              <a:lnSpc>
                <a:spcPct val="150000"/>
              </a:lnSpc>
            </a:pPr>
            <a:r>
              <a:rPr lang="zh-CN" altLang="zh-CN" dirty="0"/>
              <a:t>小程序使用</a:t>
            </a:r>
            <a:r>
              <a:rPr lang="en-US" altLang="zh-CN" dirty="0" err="1"/>
              <a:t>wx.removeTabBarBadge</a:t>
            </a:r>
            <a:r>
              <a:rPr lang="en-US" altLang="zh-CN" dirty="0"/>
              <a:t>(OBJECT)</a:t>
            </a:r>
            <a:r>
              <a:rPr lang="zh-CN" altLang="zh-CN" dirty="0"/>
              <a:t>移除</a:t>
            </a:r>
            <a:r>
              <a:rPr lang="en-US" altLang="zh-CN" dirty="0"/>
              <a:t> </a:t>
            </a:r>
            <a:r>
              <a:rPr lang="en-US" altLang="zh-CN" dirty="0" err="1"/>
              <a:t>tabBar</a:t>
            </a:r>
            <a:r>
              <a:rPr lang="en-US" altLang="zh-CN" dirty="0"/>
              <a:t> </a:t>
            </a:r>
            <a:r>
              <a:rPr lang="zh-CN" altLang="zh-CN" dirty="0"/>
              <a:t>某一项右上角的文本，该接口从基础库</a:t>
            </a:r>
            <a:r>
              <a:rPr lang="en-US" altLang="zh-CN" dirty="0"/>
              <a:t> 1.9.0 </a:t>
            </a:r>
            <a:r>
              <a:rPr lang="zh-CN" altLang="zh-CN" dirty="0"/>
              <a:t>开始支持，低版本需做兼容处理。</a:t>
            </a:r>
          </a:p>
          <a:p>
            <a:pPr>
              <a:lnSpc>
                <a:spcPct val="150000"/>
              </a:lnSpc>
            </a:pPr>
            <a:r>
              <a:rPr lang="zh-CN" altLang="zh-CN" dirty="0"/>
              <a:t>其</a:t>
            </a:r>
            <a:r>
              <a:rPr lang="en-US" altLang="zh-CN" dirty="0"/>
              <a:t>OBJECT </a:t>
            </a:r>
            <a:r>
              <a:rPr lang="zh-CN" altLang="zh-CN" dirty="0"/>
              <a:t>参数说明如表所示。</a:t>
            </a:r>
          </a:p>
          <a:p>
            <a:pPr>
              <a:lnSpc>
                <a:spcPct val="150000"/>
              </a:lnSpc>
            </a:pPr>
            <a:endParaRPr lang="zh-CN" altLang="zh-CN" dirty="0"/>
          </a:p>
          <a:p>
            <a:pPr>
              <a:lnSpc>
                <a:spcPct val="13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660383" y="1057430"/>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30302" y="1156389"/>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标记</a:t>
            </a:r>
            <a:endParaRPr lang="en-US" altLang="zh-CN" sz="2800" b="1" dirty="0">
              <a:solidFill>
                <a:schemeClr val="accent3">
                  <a:lumMod val="75000"/>
                </a:schemeClr>
              </a:solidFill>
            </a:endParaRPr>
          </a:p>
        </p:txBody>
      </p:sp>
      <p:sp>
        <p:nvSpPr>
          <p:cNvPr id="7" name="矩形 6"/>
          <p:cNvSpPr/>
          <p:nvPr/>
        </p:nvSpPr>
        <p:spPr>
          <a:xfrm>
            <a:off x="1614053" y="1053611"/>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graphicFrame>
        <p:nvGraphicFramePr>
          <p:cNvPr id="4" name="表格 3"/>
          <p:cNvGraphicFramePr>
            <a:graphicFrameLocks noGrp="1"/>
          </p:cNvGraphicFramePr>
          <p:nvPr>
            <p:extLst>
              <p:ext uri="{D42A27DB-BD31-4B8C-83A1-F6EECF244321}">
                <p14:modId xmlns:p14="http://schemas.microsoft.com/office/powerpoint/2010/main" val="3517334462"/>
              </p:ext>
            </p:extLst>
          </p:nvPr>
        </p:nvGraphicFramePr>
        <p:xfrm>
          <a:off x="2426122" y="3740349"/>
          <a:ext cx="7758952" cy="1907415"/>
        </p:xfrm>
        <a:graphic>
          <a:graphicData uri="http://schemas.openxmlformats.org/drawingml/2006/table">
            <a:tbl>
              <a:tblPr firstRow="1" firstCol="1" bandRow="1">
                <a:tableStyleId>{1FECB4D8-DB02-4DC6-A0A2-4F2EBAE1DC90}</a:tableStyleId>
              </a:tblPr>
              <a:tblGrid>
                <a:gridCol w="1070200">
                  <a:extLst>
                    <a:ext uri="{9D8B030D-6E8A-4147-A177-3AD203B41FA5}">
                      <a16:colId xmlns:a16="http://schemas.microsoft.com/office/drawing/2014/main" val="20000"/>
                    </a:ext>
                  </a:extLst>
                </a:gridCol>
                <a:gridCol w="1065423">
                  <a:extLst>
                    <a:ext uri="{9D8B030D-6E8A-4147-A177-3AD203B41FA5}">
                      <a16:colId xmlns:a16="http://schemas.microsoft.com/office/drawing/2014/main" val="20001"/>
                    </a:ext>
                  </a:extLst>
                </a:gridCol>
                <a:gridCol w="812205">
                  <a:extLst>
                    <a:ext uri="{9D8B030D-6E8A-4147-A177-3AD203B41FA5}">
                      <a16:colId xmlns:a16="http://schemas.microsoft.com/office/drawing/2014/main" val="20002"/>
                    </a:ext>
                  </a:extLst>
                </a:gridCol>
                <a:gridCol w="4811124">
                  <a:extLst>
                    <a:ext uri="{9D8B030D-6E8A-4147-A177-3AD203B41FA5}">
                      <a16:colId xmlns:a16="http://schemas.microsoft.com/office/drawing/2014/main" val="20003"/>
                    </a:ext>
                  </a:extLst>
                </a:gridCol>
              </a:tblGrid>
              <a:tr h="381483">
                <a:tc>
                  <a:txBody>
                    <a:bodyPr/>
                    <a:lstStyle/>
                    <a:p>
                      <a:pPr algn="l">
                        <a:lnSpc>
                          <a:spcPct val="150000"/>
                        </a:lnSpc>
                        <a:spcAft>
                          <a:spcPts val="0"/>
                        </a:spcAft>
                      </a:pPr>
                      <a:r>
                        <a:rPr lang="zh-CN" sz="1400" kern="0" dirty="0">
                          <a:effectLst/>
                        </a:rPr>
                        <a:t>参数</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必填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1483">
                <a:tc>
                  <a:txBody>
                    <a:bodyPr/>
                    <a:lstStyle/>
                    <a:p>
                      <a:pPr algn="l">
                        <a:lnSpc>
                          <a:spcPct val="150000"/>
                        </a:lnSpc>
                        <a:spcAft>
                          <a:spcPts val="0"/>
                        </a:spcAft>
                      </a:pPr>
                      <a:r>
                        <a:rPr lang="en-US" sz="1400" kern="0">
                          <a:effectLst/>
                        </a:rPr>
                        <a:t>index</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tabBar</a:t>
                      </a:r>
                      <a:r>
                        <a:rPr lang="zh-CN" sz="1400" kern="0">
                          <a:effectLst/>
                        </a:rPr>
                        <a:t>的哪一项，从左边算起，从</a:t>
                      </a:r>
                      <a:r>
                        <a:rPr lang="en-US" sz="1400" kern="0">
                          <a:effectLst/>
                        </a:rPr>
                        <a:t>0</a:t>
                      </a:r>
                      <a:r>
                        <a:rPr lang="zh-CN" sz="1400" kern="0">
                          <a:effectLst/>
                        </a:rPr>
                        <a:t>开始计数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1483">
                <a:tc>
                  <a:txBody>
                    <a:bodyPr/>
                    <a:lstStyle/>
                    <a:p>
                      <a:pPr algn="l">
                        <a:lnSpc>
                          <a:spcPct val="150000"/>
                        </a:lnSpc>
                        <a:spcAft>
                          <a:spcPts val="0"/>
                        </a:spcAft>
                      </a:pPr>
                      <a:r>
                        <a:rPr lang="en-US" sz="1400" kern="0">
                          <a:effectLst/>
                        </a:rPr>
                        <a:t>success</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接口调用成功的回调函数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1483">
                <a:tc>
                  <a:txBody>
                    <a:bodyPr/>
                    <a:lstStyle/>
                    <a:p>
                      <a:pPr algn="l">
                        <a:lnSpc>
                          <a:spcPct val="150000"/>
                        </a:lnSpc>
                        <a:spcAft>
                          <a:spcPts val="0"/>
                        </a:spcAft>
                      </a:pPr>
                      <a:r>
                        <a:rPr lang="en-US" sz="1400" kern="0">
                          <a:effectLst/>
                        </a:rPr>
                        <a:t>fail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否</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接口调用失败的回调函数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1483">
                <a:tc>
                  <a:txBody>
                    <a:bodyPr/>
                    <a:lstStyle/>
                    <a:p>
                      <a:pPr algn="l">
                        <a:lnSpc>
                          <a:spcPct val="150000"/>
                        </a:lnSpc>
                        <a:spcAft>
                          <a:spcPts val="0"/>
                        </a:spcAft>
                      </a:pPr>
                      <a:r>
                        <a:rPr lang="en-US" sz="1400" kern="0">
                          <a:effectLst/>
                        </a:rPr>
                        <a:t>complete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接口调用结束的回调函数（调用成功与否都执行）</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50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781407" y="2805224"/>
            <a:ext cx="9362658" cy="240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2. </a:t>
            </a:r>
            <a:r>
              <a:rPr lang="zh-CN" altLang="en-US" sz="2000" b="1" dirty="0"/>
              <a:t>移除</a:t>
            </a:r>
            <a:r>
              <a:rPr lang="en-US" altLang="zh-CN" sz="2000" b="1" dirty="0" err="1"/>
              <a:t>tabBar</a:t>
            </a:r>
            <a:r>
              <a:rPr lang="zh-CN" altLang="en-US" sz="2000" b="1" dirty="0"/>
              <a:t>标记</a:t>
            </a:r>
            <a:endParaRPr lang="en-US" altLang="zh-CN" sz="2000" b="1" dirty="0"/>
          </a:p>
          <a:p>
            <a:pPr>
              <a:lnSpc>
                <a:spcPct val="150000"/>
              </a:lnSpc>
            </a:pPr>
            <a:r>
              <a:rPr lang="en-US" altLang="zh-CN" sz="2000" dirty="0" err="1"/>
              <a:t>wx.removeTabBarBadge</a:t>
            </a:r>
            <a:r>
              <a:rPr lang="en-US" altLang="zh-CN" sz="2000" dirty="0"/>
              <a:t>(OBJECT)</a:t>
            </a:r>
            <a:r>
              <a:rPr lang="zh-CN" altLang="zh-CN" sz="2000" dirty="0"/>
              <a:t>示例代码如下：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sz="2000" dirty="0"/>
              <a:t>上述代码表示将左起第一项的右上角文本移除。</a:t>
            </a:r>
          </a:p>
        </p:txBody>
      </p:sp>
      <p:sp>
        <p:nvSpPr>
          <p:cNvPr id="5" name="矩形 4"/>
          <p:cNvSpPr/>
          <p:nvPr/>
        </p:nvSpPr>
        <p:spPr>
          <a:xfrm flipV="1">
            <a:off x="1827737" y="187749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97656" y="1976456"/>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标记</a:t>
            </a:r>
            <a:endParaRPr lang="en-US" altLang="zh-CN" sz="2800" b="1" dirty="0">
              <a:solidFill>
                <a:schemeClr val="accent3">
                  <a:lumMod val="75000"/>
                </a:schemeClr>
              </a:solidFill>
            </a:endParaRPr>
          </a:p>
        </p:txBody>
      </p:sp>
      <p:sp>
        <p:nvSpPr>
          <p:cNvPr id="7" name="矩形 6"/>
          <p:cNvSpPr/>
          <p:nvPr/>
        </p:nvSpPr>
        <p:spPr>
          <a:xfrm>
            <a:off x="1781407" y="187367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sp>
        <p:nvSpPr>
          <p:cNvPr id="8" name="文本框 7"/>
          <p:cNvSpPr txBox="1"/>
          <p:nvPr/>
        </p:nvSpPr>
        <p:spPr>
          <a:xfrm>
            <a:off x="1830290" y="3941065"/>
            <a:ext cx="5738446"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dirty="0" err="1"/>
              <a:t>wx.removeTabBarBadge</a:t>
            </a:r>
            <a:r>
              <a:rPr lang="en-US" altLang="zh-CN" dirty="0"/>
              <a:t>({index: 0})</a:t>
            </a:r>
            <a:endParaRPr lang="zh-CN" altLang="zh-CN" kern="100" dirty="0"/>
          </a:p>
        </p:txBody>
      </p:sp>
    </p:spTree>
    <p:extLst>
      <p:ext uri="{BB962C8B-B14F-4D97-AF65-F5344CB8AC3E}">
        <p14:creationId xmlns:p14="http://schemas.microsoft.com/office/powerpoint/2010/main" val="31081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35548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显示</a:t>
            </a:r>
            <a:r>
              <a:rPr lang="en-US" altLang="zh-CN" b="1" dirty="0" err="1"/>
              <a:t>tabBar</a:t>
            </a:r>
            <a:r>
              <a:rPr lang="zh-CN" altLang="en-US" b="1" dirty="0"/>
              <a:t>红点</a:t>
            </a:r>
            <a:endParaRPr lang="en-US" altLang="zh-CN" b="1" dirty="0"/>
          </a:p>
          <a:p>
            <a:pPr>
              <a:lnSpc>
                <a:spcPct val="150000"/>
              </a:lnSpc>
            </a:pPr>
            <a:r>
              <a:rPr lang="zh-CN" altLang="zh-CN" dirty="0"/>
              <a:t>小程序使用</a:t>
            </a:r>
            <a:r>
              <a:rPr lang="en-US" altLang="zh-CN" dirty="0" err="1"/>
              <a:t>wx.showTabBarRedDot</a:t>
            </a:r>
            <a:r>
              <a:rPr lang="en-US" altLang="zh-CN" dirty="0"/>
              <a:t>(OBJECT)</a:t>
            </a:r>
            <a:r>
              <a:rPr lang="zh-CN" altLang="zh-CN" dirty="0"/>
              <a:t>显示</a:t>
            </a:r>
            <a:r>
              <a:rPr lang="en-US" altLang="zh-CN" dirty="0" err="1"/>
              <a:t>tabBar</a:t>
            </a:r>
            <a:r>
              <a:rPr lang="zh-CN" altLang="zh-CN" dirty="0"/>
              <a:t>某一项的右上角的红点，该接口从基础库</a:t>
            </a:r>
            <a:r>
              <a:rPr lang="en-US" altLang="zh-CN" dirty="0"/>
              <a:t> 1.9.0 </a:t>
            </a:r>
            <a:r>
              <a:rPr lang="zh-CN" altLang="zh-CN" dirty="0"/>
              <a:t>开始支持，低版本需做兼容处理。</a:t>
            </a:r>
          </a:p>
          <a:p>
            <a:pPr>
              <a:lnSpc>
                <a:spcPct val="150000"/>
              </a:lnSpc>
            </a:pPr>
            <a:r>
              <a:rPr lang="zh-CN" altLang="zh-CN" dirty="0"/>
              <a:t>其</a:t>
            </a:r>
            <a:r>
              <a:rPr lang="en-US" altLang="zh-CN" dirty="0"/>
              <a:t>OBJECT </a:t>
            </a:r>
            <a:r>
              <a:rPr lang="zh-CN" altLang="zh-CN" dirty="0"/>
              <a:t>参数说明如表所示。</a:t>
            </a:r>
          </a:p>
          <a:p>
            <a:pPr>
              <a:lnSpc>
                <a:spcPct val="13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红点</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graphicFrame>
        <p:nvGraphicFramePr>
          <p:cNvPr id="4" name="表格 3"/>
          <p:cNvGraphicFramePr>
            <a:graphicFrameLocks noGrp="1"/>
          </p:cNvGraphicFramePr>
          <p:nvPr>
            <p:extLst>
              <p:ext uri="{D42A27DB-BD31-4B8C-83A1-F6EECF244321}">
                <p14:modId xmlns:p14="http://schemas.microsoft.com/office/powerpoint/2010/main" val="751132491"/>
              </p:ext>
            </p:extLst>
          </p:nvPr>
        </p:nvGraphicFramePr>
        <p:xfrm>
          <a:off x="2232212" y="4199454"/>
          <a:ext cx="7664823" cy="1881946"/>
        </p:xfrm>
        <a:graphic>
          <a:graphicData uri="http://schemas.openxmlformats.org/drawingml/2006/table">
            <a:tbl>
              <a:tblPr firstRow="1" firstCol="1" bandRow="1">
                <a:tableStyleId>{1FECB4D8-DB02-4DC6-A0A2-4F2EBAE1DC90}</a:tableStyleId>
              </a:tblPr>
              <a:tblGrid>
                <a:gridCol w="1057217">
                  <a:extLst>
                    <a:ext uri="{9D8B030D-6E8A-4147-A177-3AD203B41FA5}">
                      <a16:colId xmlns:a16="http://schemas.microsoft.com/office/drawing/2014/main" val="20000"/>
                    </a:ext>
                  </a:extLst>
                </a:gridCol>
                <a:gridCol w="1052497">
                  <a:extLst>
                    <a:ext uri="{9D8B030D-6E8A-4147-A177-3AD203B41FA5}">
                      <a16:colId xmlns:a16="http://schemas.microsoft.com/office/drawing/2014/main" val="20001"/>
                    </a:ext>
                  </a:extLst>
                </a:gridCol>
                <a:gridCol w="668312">
                  <a:extLst>
                    <a:ext uri="{9D8B030D-6E8A-4147-A177-3AD203B41FA5}">
                      <a16:colId xmlns:a16="http://schemas.microsoft.com/office/drawing/2014/main" val="20002"/>
                    </a:ext>
                  </a:extLst>
                </a:gridCol>
                <a:gridCol w="4886797">
                  <a:extLst>
                    <a:ext uri="{9D8B030D-6E8A-4147-A177-3AD203B41FA5}">
                      <a16:colId xmlns:a16="http://schemas.microsoft.com/office/drawing/2014/main" val="20003"/>
                    </a:ext>
                  </a:extLst>
                </a:gridCol>
              </a:tblGrid>
              <a:tr h="358466">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8466">
                <a:tc>
                  <a:txBody>
                    <a:bodyPr/>
                    <a:lstStyle/>
                    <a:p>
                      <a:pPr algn="l">
                        <a:lnSpc>
                          <a:spcPct val="150000"/>
                        </a:lnSpc>
                        <a:spcAft>
                          <a:spcPts val="0"/>
                        </a:spcAft>
                      </a:pPr>
                      <a:r>
                        <a:rPr lang="en-US" sz="1200" kern="0">
                          <a:effectLst/>
                        </a:rPr>
                        <a:t>index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tabBar</a:t>
                      </a:r>
                      <a:r>
                        <a:rPr lang="zh-CN" sz="1200" kern="0">
                          <a:effectLst/>
                        </a:rPr>
                        <a:t>的哪一项，从左边算起，从</a:t>
                      </a:r>
                      <a:r>
                        <a:rPr lang="en-US" sz="1200" kern="0">
                          <a:effectLst/>
                        </a:rPr>
                        <a:t>0</a:t>
                      </a:r>
                      <a:r>
                        <a:rPr lang="zh-CN" sz="1200" kern="0">
                          <a:effectLst/>
                        </a:rPr>
                        <a:t>开始计数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58466">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8466">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48082">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792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36102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隐藏</a:t>
            </a:r>
            <a:r>
              <a:rPr lang="en-US" altLang="zh-CN" b="1" dirty="0" err="1"/>
              <a:t>tabBar</a:t>
            </a:r>
            <a:r>
              <a:rPr lang="zh-CN" altLang="en-US" b="1" dirty="0"/>
              <a:t>红点</a:t>
            </a:r>
            <a:endParaRPr lang="en-US" altLang="zh-CN" b="1" dirty="0"/>
          </a:p>
          <a:p>
            <a:pPr>
              <a:lnSpc>
                <a:spcPct val="150000"/>
              </a:lnSpc>
            </a:pPr>
            <a:r>
              <a:rPr lang="zh-CN" altLang="zh-CN" dirty="0"/>
              <a:t>小程序使用</a:t>
            </a:r>
            <a:r>
              <a:rPr lang="en-US" altLang="zh-CN" dirty="0" err="1"/>
              <a:t>wx.hideTabBarRedDot</a:t>
            </a:r>
            <a:r>
              <a:rPr lang="en-US" altLang="zh-CN" dirty="0"/>
              <a:t>(OBJECT)</a:t>
            </a:r>
            <a:r>
              <a:rPr lang="zh-CN" altLang="zh-CN" dirty="0"/>
              <a:t>隐藏</a:t>
            </a:r>
            <a:r>
              <a:rPr lang="en-US" altLang="zh-CN" dirty="0" err="1"/>
              <a:t>tabBar</a:t>
            </a:r>
            <a:r>
              <a:rPr lang="zh-CN" altLang="zh-CN" dirty="0"/>
              <a:t>某一项的右上角的红点，该接口从基础库</a:t>
            </a:r>
            <a:r>
              <a:rPr lang="en-US" altLang="zh-CN" dirty="0"/>
              <a:t> 1.9.0 </a:t>
            </a:r>
            <a:r>
              <a:rPr lang="zh-CN" altLang="zh-CN" dirty="0"/>
              <a:t>开始支持，低版本需做兼容处理。</a:t>
            </a:r>
          </a:p>
          <a:p>
            <a:pPr>
              <a:lnSpc>
                <a:spcPct val="150000"/>
              </a:lnSpc>
            </a:pPr>
            <a:r>
              <a:rPr lang="zh-CN" altLang="zh-CN" dirty="0"/>
              <a:t>其</a:t>
            </a:r>
            <a:r>
              <a:rPr lang="en-US" altLang="zh-CN" dirty="0"/>
              <a:t>OBJECT </a:t>
            </a:r>
            <a:r>
              <a:rPr lang="zh-CN" altLang="zh-CN" dirty="0"/>
              <a:t>参数说明如表所示。</a:t>
            </a:r>
          </a:p>
          <a:p>
            <a:pPr>
              <a:lnSpc>
                <a:spcPct val="15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101857"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r>
              <a:rPr lang="zh-CN" altLang="en-US" sz="2800" b="1" dirty="0">
                <a:solidFill>
                  <a:schemeClr val="accent3">
                    <a:lumMod val="75000"/>
                  </a:schemeClr>
                </a:solidFill>
              </a:rPr>
              <a:t>红点</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graphicFrame>
        <p:nvGraphicFramePr>
          <p:cNvPr id="3" name="表格 2"/>
          <p:cNvGraphicFramePr>
            <a:graphicFrameLocks noGrp="1"/>
          </p:cNvGraphicFramePr>
          <p:nvPr>
            <p:extLst>
              <p:ext uri="{D42A27DB-BD31-4B8C-83A1-F6EECF244321}">
                <p14:modId xmlns:p14="http://schemas.microsoft.com/office/powerpoint/2010/main" val="3999878715"/>
              </p:ext>
            </p:extLst>
          </p:nvPr>
        </p:nvGraphicFramePr>
        <p:xfrm>
          <a:off x="2089582" y="4227156"/>
          <a:ext cx="7390594" cy="2023528"/>
        </p:xfrm>
        <a:graphic>
          <a:graphicData uri="http://schemas.openxmlformats.org/drawingml/2006/table">
            <a:tbl>
              <a:tblPr firstRow="1" firstCol="1" bandRow="1">
                <a:tableStyleId>{1FECB4D8-DB02-4DC6-A0A2-4F2EBAE1DC90}</a:tableStyleId>
              </a:tblPr>
              <a:tblGrid>
                <a:gridCol w="1019393">
                  <a:extLst>
                    <a:ext uri="{9D8B030D-6E8A-4147-A177-3AD203B41FA5}">
                      <a16:colId xmlns:a16="http://schemas.microsoft.com/office/drawing/2014/main" val="20000"/>
                    </a:ext>
                  </a:extLst>
                </a:gridCol>
                <a:gridCol w="908351">
                  <a:extLst>
                    <a:ext uri="{9D8B030D-6E8A-4147-A177-3AD203B41FA5}">
                      <a16:colId xmlns:a16="http://schemas.microsoft.com/office/drawing/2014/main" val="20001"/>
                    </a:ext>
                  </a:extLst>
                </a:gridCol>
                <a:gridCol w="750891">
                  <a:extLst>
                    <a:ext uri="{9D8B030D-6E8A-4147-A177-3AD203B41FA5}">
                      <a16:colId xmlns:a16="http://schemas.microsoft.com/office/drawing/2014/main" val="20002"/>
                    </a:ext>
                  </a:extLst>
                </a:gridCol>
                <a:gridCol w="4711959">
                  <a:extLst>
                    <a:ext uri="{9D8B030D-6E8A-4147-A177-3AD203B41FA5}">
                      <a16:colId xmlns:a16="http://schemas.microsoft.com/office/drawing/2014/main" val="20003"/>
                    </a:ext>
                  </a:extLst>
                </a:gridCol>
              </a:tblGrid>
              <a:tr h="385434">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5434">
                <a:tc>
                  <a:txBody>
                    <a:bodyPr/>
                    <a:lstStyle/>
                    <a:p>
                      <a:pPr algn="l">
                        <a:lnSpc>
                          <a:spcPct val="150000"/>
                        </a:lnSpc>
                        <a:spcAft>
                          <a:spcPts val="0"/>
                        </a:spcAft>
                      </a:pPr>
                      <a:r>
                        <a:rPr lang="en-US" sz="1200" kern="0" dirty="0">
                          <a:effectLst/>
                        </a:rPr>
                        <a:t>index</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tabBar</a:t>
                      </a:r>
                      <a:r>
                        <a:rPr lang="zh-CN" sz="1200" kern="0">
                          <a:effectLst/>
                        </a:rPr>
                        <a:t>的哪一项，从左边算起，从</a:t>
                      </a:r>
                      <a:r>
                        <a:rPr lang="en-US" sz="1200" kern="0">
                          <a:effectLst/>
                        </a:rPr>
                        <a:t>0</a:t>
                      </a:r>
                      <a:r>
                        <a:rPr lang="zh-CN" sz="1200" kern="0">
                          <a:effectLst/>
                        </a:rPr>
                        <a:t>开始计数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5434">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接口调用成功的回调函数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5434">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81792">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016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31947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t>        </a:t>
            </a:r>
            <a:r>
              <a:rPr lang="zh-CN" altLang="zh-CN" dirty="0"/>
              <a:t>在小程序中，点击</a:t>
            </a:r>
            <a:r>
              <a:rPr lang="en-US" altLang="zh-CN" dirty="0"/>
              <a:t> </a:t>
            </a:r>
            <a:r>
              <a:rPr lang="en-US" altLang="zh-CN" dirty="0" err="1"/>
              <a:t>tabBar</a:t>
            </a:r>
            <a:r>
              <a:rPr lang="zh-CN" altLang="zh-CN" dirty="0"/>
              <a:t>中的任一</a:t>
            </a:r>
            <a:r>
              <a:rPr lang="en-US" altLang="zh-CN" dirty="0"/>
              <a:t>tab</a:t>
            </a:r>
            <a:r>
              <a:rPr lang="zh-CN" altLang="zh-CN" dirty="0"/>
              <a:t>时会触发</a:t>
            </a:r>
            <a:r>
              <a:rPr lang="en-US" altLang="zh-CN" dirty="0" err="1"/>
              <a:t>onTabItemTap</a:t>
            </a:r>
            <a:r>
              <a:rPr lang="en-US" altLang="zh-CN" dirty="0"/>
              <a:t>(item)</a:t>
            </a:r>
            <a:r>
              <a:rPr lang="zh-CN" altLang="zh-CN" dirty="0"/>
              <a:t>，该函数从基础库</a:t>
            </a:r>
            <a:r>
              <a:rPr lang="en-US" altLang="zh-CN" dirty="0"/>
              <a:t>1.9.0</a:t>
            </a:r>
            <a:r>
              <a:rPr lang="zh-CN" altLang="zh-CN" dirty="0"/>
              <a:t>开始支持，低版本需做兼容处理。</a:t>
            </a:r>
          </a:p>
          <a:p>
            <a:pPr>
              <a:lnSpc>
                <a:spcPct val="150000"/>
              </a:lnSpc>
            </a:pPr>
            <a:r>
              <a:rPr lang="en-US" altLang="zh-CN" dirty="0"/>
              <a:t>        </a:t>
            </a:r>
            <a:r>
              <a:rPr lang="en-US" altLang="zh-CN" dirty="0" err="1"/>
              <a:t>onTabItemTap</a:t>
            </a:r>
            <a:r>
              <a:rPr lang="en-US" altLang="zh-CN" dirty="0"/>
              <a:t>(item)</a:t>
            </a:r>
            <a:r>
              <a:rPr lang="zh-CN" altLang="zh-CN" dirty="0"/>
              <a:t>示例代码如下：</a:t>
            </a:r>
          </a:p>
          <a:p>
            <a:pPr>
              <a:lnSpc>
                <a:spcPct val="15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753895"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onTabItemTap</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810798" y="3759931"/>
            <a:ext cx="9061828" cy="2677656"/>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a:t>Page({</a:t>
            </a:r>
            <a:endParaRPr lang="zh-CN" altLang="zh-CN" sz="1600" dirty="0"/>
          </a:p>
          <a:p>
            <a:pPr marL="342900" lvl="0" indent="-342900" algn="just">
              <a:lnSpc>
                <a:spcPct val="150000"/>
              </a:lnSpc>
              <a:buFont typeface="+mj-lt"/>
              <a:buAutoNum type="arabicPeriod"/>
            </a:pPr>
            <a:r>
              <a:rPr lang="en-US" altLang="zh-CN" sz="1600" dirty="0"/>
              <a:t>  </a:t>
            </a:r>
            <a:r>
              <a:rPr lang="en-US" altLang="zh-CN" sz="1600" dirty="0" err="1"/>
              <a:t>onTabItemTap</a:t>
            </a:r>
            <a:r>
              <a:rPr lang="en-US" altLang="zh-CN" sz="1600" dirty="0"/>
              <a:t>(item) {</a:t>
            </a:r>
            <a:endParaRPr lang="zh-CN" altLang="zh-CN" sz="1600" dirty="0"/>
          </a:p>
          <a:p>
            <a:pPr marL="342900" lvl="0" indent="-342900" algn="just">
              <a:lnSpc>
                <a:spcPct val="150000"/>
              </a:lnSpc>
              <a:buFont typeface="+mj-lt"/>
              <a:buAutoNum type="arabicPeriod"/>
            </a:pPr>
            <a:r>
              <a:rPr lang="en-US" altLang="zh-CN" sz="1600" dirty="0"/>
              <a:t>    console.log(</a:t>
            </a:r>
            <a:r>
              <a:rPr lang="en-US" altLang="zh-CN" sz="1600" dirty="0" err="1"/>
              <a:t>item.index</a:t>
            </a:r>
            <a:r>
              <a:rPr lang="en-US" altLang="zh-CN" sz="1600" dirty="0"/>
              <a:t>) //</a:t>
            </a:r>
            <a:r>
              <a:rPr lang="zh-CN" altLang="zh-CN" sz="1600" dirty="0"/>
              <a:t>页面序号，表示第几个</a:t>
            </a:r>
            <a:r>
              <a:rPr lang="en-US" altLang="zh-CN" sz="1600" dirty="0"/>
              <a:t>tab</a:t>
            </a:r>
            <a:endParaRPr lang="zh-CN" altLang="zh-CN" sz="1600" dirty="0"/>
          </a:p>
          <a:p>
            <a:pPr marL="342900" lvl="0" indent="-342900" algn="just">
              <a:lnSpc>
                <a:spcPct val="150000"/>
              </a:lnSpc>
              <a:buFont typeface="+mj-lt"/>
              <a:buAutoNum type="arabicPeriod"/>
            </a:pPr>
            <a:r>
              <a:rPr lang="en-US" altLang="zh-CN" sz="1600" dirty="0"/>
              <a:t>    console.log(</a:t>
            </a:r>
            <a:r>
              <a:rPr lang="en-US" altLang="zh-CN" sz="1600" dirty="0" err="1"/>
              <a:t>item.pagePath</a:t>
            </a:r>
            <a:r>
              <a:rPr lang="en-US" altLang="zh-CN" sz="1600" dirty="0"/>
              <a:t>) //</a:t>
            </a:r>
            <a:r>
              <a:rPr lang="zh-CN" altLang="zh-CN" sz="1600" dirty="0"/>
              <a:t>页面路径地址</a:t>
            </a:r>
          </a:p>
          <a:p>
            <a:pPr marL="342900" lvl="0" indent="-342900" algn="just">
              <a:lnSpc>
                <a:spcPct val="150000"/>
              </a:lnSpc>
              <a:buFont typeface="+mj-lt"/>
              <a:buAutoNum type="arabicPeriod"/>
            </a:pPr>
            <a:r>
              <a:rPr lang="en-US" altLang="zh-CN" sz="1600" dirty="0"/>
              <a:t>    console.log(</a:t>
            </a:r>
            <a:r>
              <a:rPr lang="en-US" altLang="zh-CN" sz="1600" dirty="0" err="1"/>
              <a:t>item.text</a:t>
            </a:r>
            <a:r>
              <a:rPr lang="en-US" altLang="zh-CN" sz="1600" dirty="0"/>
              <a:t>) //</a:t>
            </a:r>
            <a:r>
              <a:rPr lang="zh-CN" altLang="zh-CN" sz="1600" dirty="0"/>
              <a:t>页面文本内容</a:t>
            </a:r>
          </a:p>
          <a:p>
            <a:pPr marL="342900" lvl="0" indent="-342900" algn="just">
              <a:lnSpc>
                <a:spcPct val="150000"/>
              </a:lnSpc>
              <a:buFont typeface="+mj-lt"/>
              <a:buAutoNum type="arabicPeriod"/>
            </a:pPr>
            <a:r>
              <a:rPr lang="en-US" altLang="zh-CN" sz="1600" dirty="0"/>
              <a:t>  }</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2671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4025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42900">
              <a:lnSpc>
                <a:spcPct val="150000"/>
              </a:lnSpc>
              <a:buAutoNum type="arabicPeriod"/>
            </a:pPr>
            <a:r>
              <a:rPr lang="zh-CN" altLang="en-US" b="1" dirty="0"/>
              <a:t>设置</a:t>
            </a:r>
            <a:r>
              <a:rPr lang="en-US" altLang="zh-CN" b="1" dirty="0" err="1"/>
              <a:t>tabBar</a:t>
            </a:r>
            <a:r>
              <a:rPr lang="zh-CN" altLang="en-US" b="1" dirty="0"/>
              <a:t>整体样式</a:t>
            </a:r>
            <a:endParaRPr lang="en-US" altLang="zh-CN" b="1" dirty="0"/>
          </a:p>
          <a:p>
            <a:pPr>
              <a:lnSpc>
                <a:spcPct val="150000"/>
              </a:lnSpc>
            </a:pPr>
            <a:r>
              <a:rPr lang="en-US" altLang="zh-CN" dirty="0"/>
              <a:t>        </a:t>
            </a:r>
            <a:r>
              <a:rPr lang="zh-CN" altLang="zh-CN" dirty="0"/>
              <a:t>小程序使用</a:t>
            </a:r>
            <a:r>
              <a:rPr lang="en-US" altLang="zh-CN" dirty="0" err="1"/>
              <a:t>wx.setTabBarStyle</a:t>
            </a:r>
            <a:r>
              <a:rPr lang="en-US" altLang="zh-CN" dirty="0"/>
              <a:t>(OBJECT)</a:t>
            </a:r>
            <a:r>
              <a:rPr lang="zh-CN" altLang="zh-CN" dirty="0"/>
              <a:t>动态设置</a:t>
            </a:r>
            <a:r>
              <a:rPr lang="en-US" altLang="zh-CN" dirty="0" err="1"/>
              <a:t>tabBar</a:t>
            </a:r>
            <a:r>
              <a:rPr lang="zh-CN" altLang="zh-CN" dirty="0"/>
              <a:t>的整体样式，该接口从基础库</a:t>
            </a:r>
            <a:r>
              <a:rPr lang="en-US" altLang="zh-CN" dirty="0"/>
              <a:t> 1.9.0 </a:t>
            </a:r>
            <a:r>
              <a:rPr lang="zh-CN" altLang="zh-CN" dirty="0"/>
              <a:t>开始支持，低版本需做兼容处理。</a:t>
            </a:r>
          </a:p>
          <a:p>
            <a:pPr>
              <a:lnSpc>
                <a:spcPct val="150000"/>
              </a:lnSpc>
            </a:pPr>
            <a:r>
              <a:rPr lang="en-US" altLang="zh-CN" dirty="0"/>
              <a:t>        </a:t>
            </a:r>
            <a:r>
              <a:rPr lang="zh-CN" altLang="zh-CN" dirty="0"/>
              <a:t>其</a:t>
            </a:r>
            <a:r>
              <a:rPr lang="en-US" altLang="zh-CN" dirty="0"/>
              <a:t>OBJECT </a:t>
            </a:r>
            <a:r>
              <a:rPr lang="zh-CN" altLang="zh-CN" dirty="0"/>
              <a:t>参数说明如表所示。</a:t>
            </a:r>
          </a:p>
          <a:p>
            <a:pPr>
              <a:lnSpc>
                <a:spcPct val="150000"/>
              </a:lnSpc>
            </a:pPr>
            <a:endParaRPr lang="zh-CN" altLang="zh-CN" dirty="0"/>
          </a:p>
          <a:p>
            <a:pPr>
              <a:lnSpc>
                <a:spcPct val="15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设置</a:t>
            </a:r>
            <a:r>
              <a:rPr lang="en-US" altLang="zh-CN" sz="2800" b="1" dirty="0" err="1">
                <a:solidFill>
                  <a:schemeClr val="accent3">
                    <a:lumMod val="75000"/>
                  </a:schemeClr>
                </a:solidFill>
              </a:rPr>
              <a:t>tabBar</a:t>
            </a:r>
            <a:r>
              <a:rPr lang="zh-CN" altLang="en-US" sz="2800" b="1" dirty="0">
                <a:solidFill>
                  <a:schemeClr val="accent3">
                    <a:lumMod val="75000"/>
                  </a:schemeClr>
                </a:solidFill>
              </a:rPr>
              <a:t>样式</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graphicFrame>
        <p:nvGraphicFramePr>
          <p:cNvPr id="3" name="表格 2"/>
          <p:cNvGraphicFramePr>
            <a:graphicFrameLocks noGrp="1"/>
          </p:cNvGraphicFramePr>
          <p:nvPr>
            <p:extLst>
              <p:ext uri="{D42A27DB-BD31-4B8C-83A1-F6EECF244321}">
                <p14:modId xmlns:p14="http://schemas.microsoft.com/office/powerpoint/2010/main" val="1043086825"/>
              </p:ext>
            </p:extLst>
          </p:nvPr>
        </p:nvGraphicFramePr>
        <p:xfrm>
          <a:off x="2089582" y="4148661"/>
          <a:ext cx="8250099" cy="2309312"/>
        </p:xfrm>
        <a:graphic>
          <a:graphicData uri="http://schemas.openxmlformats.org/drawingml/2006/table">
            <a:tbl>
              <a:tblPr firstRow="1" firstCol="1" bandRow="1">
                <a:tableStyleId>{1FECB4D8-DB02-4DC6-A0A2-4F2EBAE1DC90}</a:tableStyleId>
              </a:tblPr>
              <a:tblGrid>
                <a:gridCol w="1811140">
                  <a:extLst>
                    <a:ext uri="{9D8B030D-6E8A-4147-A177-3AD203B41FA5}">
                      <a16:colId xmlns:a16="http://schemas.microsoft.com/office/drawing/2014/main" val="20000"/>
                    </a:ext>
                  </a:extLst>
                </a:gridCol>
                <a:gridCol w="1063777">
                  <a:extLst>
                    <a:ext uri="{9D8B030D-6E8A-4147-A177-3AD203B41FA5}">
                      <a16:colId xmlns:a16="http://schemas.microsoft.com/office/drawing/2014/main" val="20001"/>
                    </a:ext>
                  </a:extLst>
                </a:gridCol>
                <a:gridCol w="5375182">
                  <a:extLst>
                    <a:ext uri="{9D8B030D-6E8A-4147-A177-3AD203B41FA5}">
                      <a16:colId xmlns:a16="http://schemas.microsoft.com/office/drawing/2014/main" val="20002"/>
                    </a:ext>
                  </a:extLst>
                </a:gridCol>
              </a:tblGrid>
              <a:tr h="288664">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664">
                <a:tc>
                  <a:txBody>
                    <a:bodyPr/>
                    <a:lstStyle/>
                    <a:p>
                      <a:pPr algn="l">
                        <a:lnSpc>
                          <a:spcPct val="150000"/>
                        </a:lnSpc>
                        <a:spcAft>
                          <a:spcPts val="0"/>
                        </a:spcAft>
                      </a:pPr>
                      <a:r>
                        <a:rPr lang="en-US" sz="1200" kern="0">
                          <a:effectLst/>
                        </a:rPr>
                        <a:t>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a:t>
                      </a:r>
                      <a:r>
                        <a:rPr lang="zh-CN" sz="1200" kern="0">
                          <a:effectLst/>
                        </a:rPr>
                        <a:t>上的文字默认颜色</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664">
                <a:tc>
                  <a:txBody>
                    <a:bodyPr/>
                    <a:lstStyle/>
                    <a:p>
                      <a:pPr algn="l">
                        <a:lnSpc>
                          <a:spcPct val="150000"/>
                        </a:lnSpc>
                        <a:spcAft>
                          <a:spcPts val="0"/>
                        </a:spcAft>
                      </a:pPr>
                      <a:r>
                        <a:rPr lang="en-US" sz="1200" kern="0">
                          <a:effectLst/>
                        </a:rPr>
                        <a:t>selectedColor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a:t>
                      </a:r>
                      <a:r>
                        <a:rPr lang="zh-CN" sz="1200" kern="0">
                          <a:effectLst/>
                        </a:rPr>
                        <a:t>上的文字选中时的颜色</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664">
                <a:tc>
                  <a:txBody>
                    <a:bodyPr/>
                    <a:lstStyle/>
                    <a:p>
                      <a:pPr algn="l">
                        <a:lnSpc>
                          <a:spcPct val="150000"/>
                        </a:lnSpc>
                        <a:spcAft>
                          <a:spcPts val="0"/>
                        </a:spcAft>
                      </a:pPr>
                      <a:r>
                        <a:rPr lang="en-US" sz="1200" kern="0">
                          <a:effectLst/>
                        </a:rPr>
                        <a:t>backgroundColor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HexColor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a:t>
                      </a:r>
                      <a:r>
                        <a:rPr lang="zh-CN" sz="1200" kern="0">
                          <a:effectLst/>
                        </a:rPr>
                        <a:t>的背景色</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664">
                <a:tc>
                  <a:txBody>
                    <a:bodyPr/>
                    <a:lstStyle/>
                    <a:p>
                      <a:pPr algn="l">
                        <a:lnSpc>
                          <a:spcPct val="150000"/>
                        </a:lnSpc>
                        <a:spcAft>
                          <a:spcPts val="0"/>
                        </a:spcAft>
                      </a:pPr>
                      <a:r>
                        <a:rPr lang="en-US" sz="1200" kern="0">
                          <a:effectLst/>
                        </a:rPr>
                        <a:t>borderStyle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tabbar</a:t>
                      </a:r>
                      <a:r>
                        <a:rPr lang="zh-CN" sz="1200" kern="0">
                          <a:effectLst/>
                        </a:rPr>
                        <a:t>上边框的颜色，仅支持</a:t>
                      </a:r>
                      <a:r>
                        <a:rPr lang="en-US" sz="1200" kern="0">
                          <a:effectLst/>
                        </a:rPr>
                        <a:t> black/white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664">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664">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664">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088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422047"/>
            <a:ext cx="9362658" cy="31947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42900">
              <a:lnSpc>
                <a:spcPct val="150000"/>
              </a:lnSpc>
              <a:buAutoNum type="arabicPeriod"/>
            </a:pPr>
            <a:r>
              <a:rPr lang="zh-CN" altLang="en-US" b="1" dirty="0"/>
              <a:t>设置</a:t>
            </a:r>
            <a:r>
              <a:rPr lang="en-US" altLang="zh-CN" b="1" dirty="0" err="1"/>
              <a:t>tabBar</a:t>
            </a:r>
            <a:r>
              <a:rPr lang="zh-CN" altLang="en-US" b="1" dirty="0"/>
              <a:t>整体样式</a:t>
            </a:r>
            <a:endParaRPr lang="en-US" altLang="zh-CN" b="1" dirty="0"/>
          </a:p>
          <a:p>
            <a:pPr>
              <a:lnSpc>
                <a:spcPct val="150000"/>
              </a:lnSpc>
            </a:pPr>
            <a:r>
              <a:rPr lang="en-US" altLang="zh-CN" dirty="0" err="1"/>
              <a:t>wx.setTabBarStyle</a:t>
            </a:r>
            <a:r>
              <a:rPr lang="en-US" altLang="zh-CN" dirty="0"/>
              <a:t>(OBJECT)</a:t>
            </a:r>
            <a:r>
              <a:rPr lang="zh-CN" altLang="zh-CN" dirty="0"/>
              <a:t>示例代码如下：</a:t>
            </a:r>
          </a:p>
          <a:p>
            <a:pPr>
              <a:lnSpc>
                <a:spcPct val="150000"/>
              </a:lnSpc>
            </a:pPr>
            <a:endParaRPr lang="zh-CN" altLang="zh-CN" dirty="0"/>
          </a:p>
          <a:p>
            <a:pPr>
              <a:lnSpc>
                <a:spcPct val="150000"/>
              </a:lnSpc>
            </a:pPr>
            <a:endParaRPr lang="en-US" altLang="zh-CN" dirty="0"/>
          </a:p>
          <a:p>
            <a:pPr>
              <a:lnSpc>
                <a:spcPct val="130000"/>
              </a:lnSpc>
            </a:pPr>
            <a:endParaRPr lang="en-US" altLang="zh-CN" dirty="0"/>
          </a:p>
          <a:p>
            <a:pPr>
              <a:lnSpc>
                <a:spcPct val="130000"/>
              </a:lnSpc>
            </a:pPr>
            <a:endParaRPr lang="zh-CN" altLang="zh-CN" dirty="0"/>
          </a:p>
          <a:p>
            <a:pPr>
              <a:lnSpc>
                <a:spcPct val="130000"/>
              </a:lnSpc>
            </a:pPr>
            <a:endParaRPr lang="zh-CN" altLang="zh-CN" dirty="0"/>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设置</a:t>
            </a:r>
            <a:r>
              <a:rPr lang="en-US" altLang="zh-CN" sz="2800" b="1" dirty="0" err="1">
                <a:solidFill>
                  <a:schemeClr val="accent3">
                    <a:lumMod val="75000"/>
                  </a:schemeClr>
                </a:solidFill>
              </a:rPr>
              <a:t>tabBar</a:t>
            </a:r>
            <a:r>
              <a:rPr lang="zh-CN" altLang="en-US" sz="2800" b="1" dirty="0">
                <a:solidFill>
                  <a:schemeClr val="accent3">
                    <a:lumMod val="75000"/>
                  </a:schemeClr>
                </a:solidFill>
              </a:rPr>
              <a:t>样式</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706713" y="3360119"/>
            <a:ext cx="9061828" cy="2264851"/>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wx.setTabBarStyle</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color: '#FF0000',</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selectedColor</a:t>
            </a:r>
            <a:r>
              <a:rPr lang="en-US" altLang="zh-CN" sz="1600" dirty="0"/>
              <a:t>: '#00FF00',</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backgroundColor</a:t>
            </a:r>
            <a:r>
              <a:rPr lang="en-US" altLang="zh-CN" sz="1600" dirty="0"/>
              <a:t>: '#0000FF',</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borderStyle</a:t>
            </a:r>
            <a:r>
              <a:rPr lang="en-US" altLang="zh-CN" sz="1600" dirty="0"/>
              <a:t>: 'white'</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912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21144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设置</a:t>
            </a:r>
            <a:r>
              <a:rPr lang="en-US" altLang="zh-CN" b="1" dirty="0" err="1"/>
              <a:t>tabBar</a:t>
            </a:r>
            <a:r>
              <a:rPr lang="zh-CN" altLang="en-US" b="1" dirty="0"/>
              <a:t>单项样式</a:t>
            </a:r>
            <a:endParaRPr lang="en-US" altLang="zh-CN" b="1" dirty="0"/>
          </a:p>
          <a:p>
            <a:pPr>
              <a:lnSpc>
                <a:spcPct val="150000"/>
              </a:lnSpc>
            </a:pPr>
            <a:r>
              <a:rPr lang="en-US" altLang="zh-CN" dirty="0"/>
              <a:t>        </a:t>
            </a:r>
            <a:r>
              <a:rPr lang="zh-CN" altLang="zh-CN" dirty="0"/>
              <a:t>小程序使用</a:t>
            </a:r>
            <a:r>
              <a:rPr lang="en-US" altLang="zh-CN" dirty="0" err="1"/>
              <a:t>wx.setTabBarItem</a:t>
            </a:r>
            <a:r>
              <a:rPr lang="en-US" altLang="zh-CN" dirty="0"/>
              <a:t>(OBJECT)</a:t>
            </a:r>
            <a:r>
              <a:rPr lang="zh-CN" altLang="zh-CN" dirty="0"/>
              <a:t>动态设置</a:t>
            </a:r>
            <a:r>
              <a:rPr lang="en-US" altLang="zh-CN" dirty="0" err="1"/>
              <a:t>tabBar</a:t>
            </a:r>
            <a:r>
              <a:rPr lang="zh-CN" altLang="zh-CN" dirty="0"/>
              <a:t>某一项的内容，该接口从基础库</a:t>
            </a:r>
            <a:r>
              <a:rPr lang="en-US" altLang="zh-CN" dirty="0"/>
              <a:t> 1.9.0 </a:t>
            </a:r>
            <a:r>
              <a:rPr lang="zh-CN" altLang="zh-CN" dirty="0"/>
              <a:t>开始支持，低版本需做兼容处理。</a:t>
            </a:r>
          </a:p>
          <a:p>
            <a:pPr>
              <a:lnSpc>
                <a:spcPct val="150000"/>
              </a:lnSpc>
            </a:pPr>
            <a:r>
              <a:rPr lang="en-US" altLang="zh-CN" dirty="0"/>
              <a:t>        </a:t>
            </a:r>
            <a:r>
              <a:rPr lang="zh-CN" altLang="zh-CN" dirty="0"/>
              <a:t>其</a:t>
            </a:r>
            <a:r>
              <a:rPr lang="en-US" altLang="zh-CN" dirty="0"/>
              <a:t>OBJECT </a:t>
            </a:r>
            <a:r>
              <a:rPr lang="zh-CN" altLang="zh-CN" dirty="0"/>
              <a:t>参数说明如表所示。</a:t>
            </a:r>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设置</a:t>
            </a:r>
            <a:r>
              <a:rPr lang="en-US" altLang="zh-CN" sz="2800" b="1" dirty="0" err="1">
                <a:solidFill>
                  <a:schemeClr val="accent3">
                    <a:lumMod val="75000"/>
                  </a:schemeClr>
                </a:solidFill>
              </a:rPr>
              <a:t>tabBar</a:t>
            </a:r>
            <a:r>
              <a:rPr lang="zh-CN" altLang="en-US" sz="2800" b="1" dirty="0">
                <a:solidFill>
                  <a:schemeClr val="accent3">
                    <a:lumMod val="75000"/>
                  </a:schemeClr>
                </a:solidFill>
              </a:rPr>
              <a:t>样式</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graphicFrame>
        <p:nvGraphicFramePr>
          <p:cNvPr id="3" name="表格 2"/>
          <p:cNvGraphicFramePr>
            <a:graphicFrameLocks noGrp="1"/>
          </p:cNvGraphicFramePr>
          <p:nvPr>
            <p:extLst>
              <p:ext uri="{D42A27DB-BD31-4B8C-83A1-F6EECF244321}">
                <p14:modId xmlns:p14="http://schemas.microsoft.com/office/powerpoint/2010/main" val="3534875017"/>
              </p:ext>
            </p:extLst>
          </p:nvPr>
        </p:nvGraphicFramePr>
        <p:xfrm>
          <a:off x="1660383" y="3965951"/>
          <a:ext cx="9223899" cy="2597900"/>
        </p:xfrm>
        <a:graphic>
          <a:graphicData uri="http://schemas.openxmlformats.org/drawingml/2006/table">
            <a:tbl>
              <a:tblPr firstRow="1" firstCol="1" bandRow="1">
                <a:tableStyleId>{1FECB4D8-DB02-4DC6-A0A2-4F2EBAE1DC90}</a:tableStyleId>
              </a:tblPr>
              <a:tblGrid>
                <a:gridCol w="1660124">
                  <a:extLst>
                    <a:ext uri="{9D8B030D-6E8A-4147-A177-3AD203B41FA5}">
                      <a16:colId xmlns:a16="http://schemas.microsoft.com/office/drawing/2014/main" val="20000"/>
                    </a:ext>
                  </a:extLst>
                </a:gridCol>
                <a:gridCol w="798990">
                  <a:extLst>
                    <a:ext uri="{9D8B030D-6E8A-4147-A177-3AD203B41FA5}">
                      <a16:colId xmlns:a16="http://schemas.microsoft.com/office/drawing/2014/main" val="20001"/>
                    </a:ext>
                  </a:extLst>
                </a:gridCol>
                <a:gridCol w="630315">
                  <a:extLst>
                    <a:ext uri="{9D8B030D-6E8A-4147-A177-3AD203B41FA5}">
                      <a16:colId xmlns:a16="http://schemas.microsoft.com/office/drawing/2014/main" val="20002"/>
                    </a:ext>
                  </a:extLst>
                </a:gridCol>
                <a:gridCol w="6134470">
                  <a:extLst>
                    <a:ext uri="{9D8B030D-6E8A-4147-A177-3AD203B41FA5}">
                      <a16:colId xmlns:a16="http://schemas.microsoft.com/office/drawing/2014/main" val="20003"/>
                    </a:ext>
                  </a:extLst>
                </a:gridCol>
              </a:tblGrid>
              <a:tr h="259790">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59790">
                <a:tc>
                  <a:txBody>
                    <a:bodyPr/>
                    <a:lstStyle/>
                    <a:p>
                      <a:pPr algn="l">
                        <a:lnSpc>
                          <a:spcPct val="150000"/>
                        </a:lnSpc>
                        <a:spcAft>
                          <a:spcPts val="0"/>
                        </a:spcAft>
                      </a:pPr>
                      <a:r>
                        <a:rPr lang="en-US" sz="1200" kern="0">
                          <a:effectLst/>
                        </a:rPr>
                        <a:t>index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dirty="0" err="1">
                          <a:effectLst/>
                        </a:rPr>
                        <a:t>tabBar</a:t>
                      </a:r>
                      <a:r>
                        <a:rPr lang="en-US" sz="1200" kern="0" dirty="0">
                          <a:effectLst/>
                        </a:rPr>
                        <a:t> </a:t>
                      </a:r>
                      <a:r>
                        <a:rPr lang="zh-CN" sz="1200" kern="0" dirty="0">
                          <a:effectLst/>
                        </a:rPr>
                        <a:t>的哪一项，从左边算起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59790">
                <a:tc>
                  <a:txBody>
                    <a:bodyPr/>
                    <a:lstStyle/>
                    <a:p>
                      <a:pPr algn="l">
                        <a:lnSpc>
                          <a:spcPct val="150000"/>
                        </a:lnSpc>
                        <a:spcAft>
                          <a:spcPts val="0"/>
                        </a:spcAft>
                      </a:pPr>
                      <a:r>
                        <a:rPr lang="en-US" sz="1200" kern="0">
                          <a:effectLst/>
                        </a:rPr>
                        <a:t>text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tab </a:t>
                      </a:r>
                      <a:r>
                        <a:rPr lang="zh-CN" sz="1200" kern="0">
                          <a:effectLst/>
                        </a:rPr>
                        <a:t>上按钮文字</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19580">
                <a:tc>
                  <a:txBody>
                    <a:bodyPr/>
                    <a:lstStyle/>
                    <a:p>
                      <a:pPr algn="l">
                        <a:lnSpc>
                          <a:spcPct val="150000"/>
                        </a:lnSpc>
                        <a:spcAft>
                          <a:spcPts val="0"/>
                        </a:spcAft>
                      </a:pPr>
                      <a:r>
                        <a:rPr lang="en-US" sz="1200" kern="0">
                          <a:effectLst/>
                        </a:rPr>
                        <a:t>iconPath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图片路径，</a:t>
                      </a:r>
                      <a:r>
                        <a:rPr lang="en-US" sz="1200" kern="0" dirty="0">
                          <a:effectLst/>
                        </a:rPr>
                        <a:t>icon </a:t>
                      </a:r>
                      <a:r>
                        <a:rPr lang="zh-CN" sz="1200" kern="0" dirty="0">
                          <a:effectLst/>
                        </a:rPr>
                        <a:t>大小限制为</a:t>
                      </a:r>
                      <a:r>
                        <a:rPr lang="en-US" sz="1200" kern="0" dirty="0">
                          <a:effectLst/>
                        </a:rPr>
                        <a:t>40kb</a:t>
                      </a:r>
                      <a:r>
                        <a:rPr lang="zh-CN" sz="1200" kern="0" dirty="0">
                          <a:effectLst/>
                        </a:rPr>
                        <a:t>，建议尺寸为</a:t>
                      </a:r>
                      <a:r>
                        <a:rPr lang="en-US" sz="1200" kern="0" dirty="0">
                          <a:effectLst/>
                        </a:rPr>
                        <a:t> 81px * 81px</a:t>
                      </a:r>
                      <a:r>
                        <a:rPr lang="zh-CN" sz="1200" kern="0" dirty="0">
                          <a:effectLst/>
                        </a:rPr>
                        <a:t>，当</a:t>
                      </a:r>
                      <a:r>
                        <a:rPr lang="en-US" sz="1200" kern="0" dirty="0">
                          <a:effectLst/>
                        </a:rPr>
                        <a:t> </a:t>
                      </a:r>
                      <a:r>
                        <a:rPr lang="en-US" sz="1200" kern="0" dirty="0" err="1">
                          <a:effectLst/>
                        </a:rPr>
                        <a:t>postion</a:t>
                      </a:r>
                      <a:r>
                        <a:rPr lang="en-US" sz="1200" kern="0" dirty="0">
                          <a:effectLst/>
                        </a:rPr>
                        <a:t> </a:t>
                      </a:r>
                      <a:r>
                        <a:rPr lang="zh-CN" sz="1200" kern="0" dirty="0">
                          <a:effectLst/>
                        </a:rPr>
                        <a:t>为</a:t>
                      </a:r>
                      <a:r>
                        <a:rPr lang="en-US" sz="1200" kern="0" dirty="0">
                          <a:effectLst/>
                        </a:rPr>
                        <a:t> top </a:t>
                      </a:r>
                      <a:r>
                        <a:rPr lang="zh-CN" sz="1200" kern="0" dirty="0">
                          <a:effectLst/>
                        </a:rPr>
                        <a:t>时，此参数无效，不支持网络图片</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19580">
                <a:tc>
                  <a:txBody>
                    <a:bodyPr/>
                    <a:lstStyle/>
                    <a:p>
                      <a:pPr algn="l">
                        <a:lnSpc>
                          <a:spcPct val="150000"/>
                        </a:lnSpc>
                        <a:spcAft>
                          <a:spcPts val="0"/>
                        </a:spcAft>
                      </a:pPr>
                      <a:r>
                        <a:rPr lang="en-US" sz="1200" kern="0">
                          <a:effectLst/>
                        </a:rPr>
                        <a:t>selectedIconPath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选中时的图片路径，</a:t>
                      </a:r>
                      <a:r>
                        <a:rPr lang="en-US" sz="1200" kern="0">
                          <a:effectLst/>
                        </a:rPr>
                        <a:t>icon </a:t>
                      </a:r>
                      <a:r>
                        <a:rPr lang="zh-CN" sz="1200" kern="0">
                          <a:effectLst/>
                        </a:rPr>
                        <a:t>大小限制为</a:t>
                      </a:r>
                      <a:r>
                        <a:rPr lang="en-US" sz="1200" kern="0">
                          <a:effectLst/>
                        </a:rPr>
                        <a:t>40kb</a:t>
                      </a:r>
                      <a:r>
                        <a:rPr lang="zh-CN" sz="1200" kern="0">
                          <a:effectLst/>
                        </a:rPr>
                        <a:t>，建议尺寸为</a:t>
                      </a:r>
                      <a:r>
                        <a:rPr lang="en-US" sz="1200" kern="0">
                          <a:effectLst/>
                        </a:rPr>
                        <a:t> 81px * 81px </a:t>
                      </a:r>
                      <a:r>
                        <a:rPr lang="zh-CN" sz="1200" kern="0">
                          <a:effectLst/>
                        </a:rPr>
                        <a:t>，当</a:t>
                      </a:r>
                      <a:r>
                        <a:rPr lang="en-US" sz="1200" kern="0">
                          <a:effectLst/>
                        </a:rPr>
                        <a:t> postion </a:t>
                      </a:r>
                      <a:r>
                        <a:rPr lang="zh-CN" sz="1200" kern="0">
                          <a:effectLst/>
                        </a:rPr>
                        <a:t>为</a:t>
                      </a:r>
                      <a:r>
                        <a:rPr lang="en-US" sz="1200" kern="0">
                          <a:effectLst/>
                        </a:rPr>
                        <a:t> top </a:t>
                      </a:r>
                      <a:r>
                        <a:rPr lang="zh-CN" sz="1200" kern="0">
                          <a:effectLst/>
                        </a:rPr>
                        <a:t>时，此参数无效</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59790">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59790">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59790">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4888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12834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设置</a:t>
            </a:r>
            <a:r>
              <a:rPr lang="en-US" altLang="zh-CN" b="1" dirty="0" err="1"/>
              <a:t>tabBar</a:t>
            </a:r>
            <a:r>
              <a:rPr lang="zh-CN" altLang="en-US" b="1" dirty="0"/>
              <a:t>单项样式</a:t>
            </a:r>
            <a:endParaRPr lang="en-US" altLang="zh-CN" b="1" dirty="0"/>
          </a:p>
          <a:p>
            <a:pPr>
              <a:lnSpc>
                <a:spcPct val="150000"/>
              </a:lnSpc>
            </a:pPr>
            <a:r>
              <a:rPr lang="en-US" altLang="zh-CN" dirty="0"/>
              <a:t>        </a:t>
            </a:r>
            <a:r>
              <a:rPr lang="en-US" altLang="zh-CN" dirty="0" err="1"/>
              <a:t>wx.setTabBarItem</a:t>
            </a:r>
            <a:r>
              <a:rPr lang="en-US" altLang="zh-CN" dirty="0"/>
              <a:t>(OBJECT)</a:t>
            </a:r>
            <a:r>
              <a:rPr lang="zh-CN" altLang="zh-CN" dirty="0"/>
              <a:t>示例代码如下：</a:t>
            </a:r>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设置</a:t>
            </a:r>
            <a:r>
              <a:rPr lang="en-US" altLang="zh-CN" sz="2800" b="1" dirty="0" err="1">
                <a:solidFill>
                  <a:schemeClr val="accent3">
                    <a:lumMod val="75000"/>
                  </a:schemeClr>
                </a:solidFill>
              </a:rPr>
              <a:t>tabBar</a:t>
            </a:r>
            <a:r>
              <a:rPr lang="zh-CN" altLang="en-US" sz="2800" b="1" dirty="0">
                <a:solidFill>
                  <a:schemeClr val="accent3">
                    <a:lumMod val="75000"/>
                  </a:schemeClr>
                </a:solidFill>
              </a:rPr>
              <a:t>样式</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04</a:t>
            </a:r>
          </a:p>
        </p:txBody>
      </p:sp>
      <p:sp>
        <p:nvSpPr>
          <p:cNvPr id="8" name="文本框 7"/>
          <p:cNvSpPr txBox="1"/>
          <p:nvPr/>
        </p:nvSpPr>
        <p:spPr>
          <a:xfrm>
            <a:off x="1706713" y="3371920"/>
            <a:ext cx="9061828" cy="2264851"/>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wx.setTabBarItem</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index: 0,</a:t>
            </a:r>
            <a:endParaRPr lang="zh-CN" altLang="zh-CN" sz="1600" dirty="0"/>
          </a:p>
          <a:p>
            <a:pPr marL="342900" lvl="0" indent="-342900" algn="just">
              <a:lnSpc>
                <a:spcPct val="150000"/>
              </a:lnSpc>
              <a:buFont typeface="+mj-lt"/>
              <a:buAutoNum type="arabicPeriod"/>
            </a:pPr>
            <a:r>
              <a:rPr lang="en-US" altLang="zh-CN" sz="1600" dirty="0"/>
              <a:t>    text: 'text',</a:t>
            </a:r>
            <a:endParaRPr lang="zh-CN" altLang="zh-CN" sz="1600" dirty="0"/>
          </a:p>
          <a:p>
            <a:pPr marL="342900" lvl="0" indent="-342900" algn="just">
              <a:lnSpc>
                <a:spcPct val="150000"/>
              </a:lnSpc>
              <a:buFont typeface="+mj-lt"/>
              <a:buAutoNum type="arabicPeriod"/>
            </a:pPr>
            <a:r>
              <a:rPr lang="en-US" altLang="zh-CN" sz="1600" dirty="0"/>
              <a:t>    </a:t>
            </a:r>
            <a:r>
              <a:rPr lang="en-US" altLang="zh-CN" sz="1600" dirty="0" err="1"/>
              <a:t>iconPath</a:t>
            </a:r>
            <a:r>
              <a:rPr lang="en-US" altLang="zh-CN" sz="1600" dirty="0"/>
              <a:t>: '/path/to/</a:t>
            </a:r>
            <a:r>
              <a:rPr lang="en-US" altLang="zh-CN" sz="1600" dirty="0" err="1"/>
              <a:t>iconPath</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a:t>
            </a:r>
            <a:r>
              <a:rPr lang="en-US" altLang="zh-CN" sz="1600" dirty="0" err="1"/>
              <a:t>selectedIconPath</a:t>
            </a:r>
            <a:r>
              <a:rPr lang="en-US" altLang="zh-CN" sz="1600" dirty="0"/>
              <a:t>: '/path/to/</a:t>
            </a:r>
            <a:r>
              <a:rPr lang="en-US" altLang="zh-CN" sz="1600" dirty="0" err="1"/>
              <a:t>selectedIconPath</a:t>
            </a:r>
            <a:r>
              <a:rPr lang="en-US" altLang="zh-CN" sz="1600" dirty="0"/>
              <a:t>'</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280609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1. </a:t>
            </a:r>
            <a:r>
              <a:rPr lang="zh-CN" altLang="en-US" sz="2000" b="1" dirty="0"/>
              <a:t>显示消息提示框</a:t>
            </a:r>
            <a:endParaRPr lang="en-US" altLang="zh-CN" sz="2000" b="1" dirty="0"/>
          </a:p>
          <a:p>
            <a:pPr>
              <a:lnSpc>
                <a:spcPct val="150000"/>
              </a:lnSpc>
            </a:pPr>
            <a:r>
              <a:rPr lang="zh-CN" altLang="zh-CN" sz="2000" dirty="0"/>
              <a:t>小程序使用</a:t>
            </a:r>
            <a:r>
              <a:rPr lang="en-US" altLang="zh-CN" sz="2000" dirty="0" err="1"/>
              <a:t>wx.showToast</a:t>
            </a:r>
            <a:r>
              <a:rPr lang="en-US" altLang="zh-CN" sz="2000" dirty="0"/>
              <a:t>(OBJECT)</a:t>
            </a:r>
            <a:r>
              <a:rPr lang="zh-CN" altLang="zh-CN" sz="2000" dirty="0"/>
              <a:t>显示消息提示框，</a:t>
            </a:r>
            <a:r>
              <a:rPr lang="en-US" altLang="zh-CN" sz="2000" dirty="0"/>
              <a:t>OBJECT</a:t>
            </a:r>
            <a:r>
              <a:rPr lang="zh-CN" altLang="zh-CN" sz="2000" dirty="0"/>
              <a:t>参数说明如表所示。</a:t>
            </a:r>
          </a:p>
        </p:txBody>
      </p:sp>
      <p:sp>
        <p:nvSpPr>
          <p:cNvPr id="5" name="矩形 4"/>
          <p:cNvSpPr/>
          <p:nvPr/>
        </p:nvSpPr>
        <p:spPr>
          <a:xfrm>
            <a:off x="1838651" y="1456619"/>
            <a:ext cx="1980029" cy="597921"/>
          </a:xfrm>
          <a:prstGeom prst="rect">
            <a:avLst/>
          </a:prstGeom>
        </p:spPr>
        <p:txBody>
          <a:bodyPr wrap="none">
            <a:spAutoFit/>
          </a:bodyPr>
          <a:lstStyle/>
          <a:p>
            <a:pPr lvl="0">
              <a:lnSpc>
                <a:spcPct val="130000"/>
              </a:lnSpc>
            </a:pPr>
            <a:r>
              <a:rPr lang="zh-CN" altLang="en-US" sz="2800" b="1" dirty="0">
                <a:solidFill>
                  <a:schemeClr val="accent1"/>
                </a:solidFill>
              </a:rPr>
              <a:t>消息提示框</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111183726"/>
              </p:ext>
            </p:extLst>
          </p:nvPr>
        </p:nvGraphicFramePr>
        <p:xfrm>
          <a:off x="1792321" y="3374316"/>
          <a:ext cx="7778838" cy="2962089"/>
        </p:xfrm>
        <a:graphic>
          <a:graphicData uri="http://schemas.openxmlformats.org/drawingml/2006/table">
            <a:tbl>
              <a:tblPr firstRow="1" firstCol="1" bandRow="1">
                <a:tableStyleId>{B301B821-A1FF-4177-AEE7-76D212191A09}</a:tableStyleId>
              </a:tblPr>
              <a:tblGrid>
                <a:gridCol w="1028363">
                  <a:extLst>
                    <a:ext uri="{9D8B030D-6E8A-4147-A177-3AD203B41FA5}">
                      <a16:colId xmlns:a16="http://schemas.microsoft.com/office/drawing/2014/main" val="20000"/>
                    </a:ext>
                  </a:extLst>
                </a:gridCol>
                <a:gridCol w="1023773">
                  <a:extLst>
                    <a:ext uri="{9D8B030D-6E8A-4147-A177-3AD203B41FA5}">
                      <a16:colId xmlns:a16="http://schemas.microsoft.com/office/drawing/2014/main" val="20001"/>
                    </a:ext>
                  </a:extLst>
                </a:gridCol>
                <a:gridCol w="650073">
                  <a:extLst>
                    <a:ext uri="{9D8B030D-6E8A-4147-A177-3AD203B41FA5}">
                      <a16:colId xmlns:a16="http://schemas.microsoft.com/office/drawing/2014/main" val="20002"/>
                    </a:ext>
                  </a:extLst>
                </a:gridCol>
                <a:gridCol w="5076629">
                  <a:extLst>
                    <a:ext uri="{9D8B030D-6E8A-4147-A177-3AD203B41FA5}">
                      <a16:colId xmlns:a16="http://schemas.microsoft.com/office/drawing/2014/main" val="20003"/>
                    </a:ext>
                  </a:extLst>
                </a:gridCol>
              </a:tblGrid>
              <a:tr h="329121">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29121">
                <a:tc>
                  <a:txBody>
                    <a:bodyPr/>
                    <a:lstStyle/>
                    <a:p>
                      <a:pPr algn="l">
                        <a:lnSpc>
                          <a:spcPct val="150000"/>
                        </a:lnSpc>
                        <a:spcAft>
                          <a:spcPts val="0"/>
                        </a:spcAft>
                      </a:pPr>
                      <a:r>
                        <a:rPr lang="en-US" sz="1200" kern="0">
                          <a:effectLst/>
                        </a:rPr>
                        <a:t>title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提示的内容</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9121">
                <a:tc>
                  <a:txBody>
                    <a:bodyPr/>
                    <a:lstStyle/>
                    <a:p>
                      <a:pPr algn="l">
                        <a:lnSpc>
                          <a:spcPct val="150000"/>
                        </a:lnSpc>
                        <a:spcAft>
                          <a:spcPts val="0"/>
                        </a:spcAft>
                      </a:pPr>
                      <a:r>
                        <a:rPr lang="en-US" sz="1200" kern="0">
                          <a:effectLst/>
                        </a:rPr>
                        <a:t>icon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图标，有效值</a:t>
                      </a:r>
                      <a:r>
                        <a:rPr lang="en-US" sz="1200" kern="0">
                          <a:effectLst/>
                        </a:rPr>
                        <a:t> "success", "loading", "none"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9121">
                <a:tc>
                  <a:txBody>
                    <a:bodyPr/>
                    <a:lstStyle/>
                    <a:p>
                      <a:pPr algn="l">
                        <a:lnSpc>
                          <a:spcPct val="150000"/>
                        </a:lnSpc>
                        <a:spcAft>
                          <a:spcPts val="0"/>
                        </a:spcAft>
                      </a:pPr>
                      <a:r>
                        <a:rPr lang="en-US" sz="1200" kern="0">
                          <a:effectLst/>
                        </a:rPr>
                        <a:t>image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自定义图标的本地路径，</a:t>
                      </a:r>
                      <a:r>
                        <a:rPr lang="en-US" sz="1200" kern="0">
                          <a:effectLst/>
                        </a:rPr>
                        <a:t>image </a:t>
                      </a:r>
                      <a:r>
                        <a:rPr lang="zh-CN" sz="1200" kern="0">
                          <a:effectLst/>
                        </a:rPr>
                        <a:t>的优先级高于</a:t>
                      </a:r>
                      <a:r>
                        <a:rPr lang="en-US" sz="1200" kern="0">
                          <a:effectLst/>
                        </a:rPr>
                        <a:t> icon</a:t>
                      </a:r>
                      <a:r>
                        <a:rPr lang="zh-CN" sz="1200" kern="0">
                          <a:effectLst/>
                        </a:rPr>
                        <a:t>（最低版本</a:t>
                      </a:r>
                      <a:r>
                        <a:rPr lang="en-US" sz="1200" kern="0">
                          <a:effectLst/>
                        </a:rPr>
                        <a:t>1.1.0</a:t>
                      </a:r>
                      <a:r>
                        <a:rPr lang="zh-CN" sz="1200" kern="0">
                          <a:effectLst/>
                        </a:rPr>
                        <a: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9121">
                <a:tc>
                  <a:txBody>
                    <a:bodyPr/>
                    <a:lstStyle/>
                    <a:p>
                      <a:pPr algn="l">
                        <a:lnSpc>
                          <a:spcPct val="150000"/>
                        </a:lnSpc>
                        <a:spcAft>
                          <a:spcPts val="0"/>
                        </a:spcAft>
                      </a:pPr>
                      <a:r>
                        <a:rPr lang="en-US" sz="1200" kern="0">
                          <a:effectLst/>
                        </a:rPr>
                        <a:t>duration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提示的延迟时间，单位毫秒，默认：</a:t>
                      </a:r>
                      <a:r>
                        <a:rPr lang="en-US" sz="1200" kern="0">
                          <a:effectLst/>
                        </a:rPr>
                        <a:t>1500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9121">
                <a:tc>
                  <a:txBody>
                    <a:bodyPr/>
                    <a:lstStyle/>
                    <a:p>
                      <a:pPr algn="l">
                        <a:lnSpc>
                          <a:spcPct val="150000"/>
                        </a:lnSpc>
                        <a:spcAft>
                          <a:spcPts val="0"/>
                        </a:spcAft>
                      </a:pPr>
                      <a:r>
                        <a:rPr lang="en-US" sz="1200" kern="0">
                          <a:effectLst/>
                        </a:rPr>
                        <a:t>mask</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Boolean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是否显示透明蒙层，防止触摸穿透，默认：</a:t>
                      </a:r>
                      <a:r>
                        <a:rPr lang="en-US" sz="1200" kern="0">
                          <a:effectLst/>
                        </a:rPr>
                        <a:t>false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29121">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29121">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29121">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接口调用结束的回调函数（调用成功与否都会执行）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b="1" dirty="0"/>
              <a:t>显示</a:t>
            </a:r>
            <a:r>
              <a:rPr lang="en-US" altLang="zh-CN" b="1" dirty="0" err="1"/>
              <a:t>tabBar</a:t>
            </a:r>
            <a:endParaRPr lang="en-US" altLang="zh-CN" b="1" dirty="0"/>
          </a:p>
          <a:p>
            <a:pPr>
              <a:lnSpc>
                <a:spcPct val="150000"/>
              </a:lnSpc>
            </a:pPr>
            <a:r>
              <a:rPr lang="zh-CN" altLang="zh-CN" dirty="0"/>
              <a:t>小程序使用</a:t>
            </a:r>
            <a:r>
              <a:rPr lang="en-US" altLang="zh-CN" dirty="0" err="1"/>
              <a:t>wx.showTabBar</a:t>
            </a:r>
            <a:r>
              <a:rPr lang="en-US" altLang="zh-CN" dirty="0"/>
              <a:t>(OBJECT)</a:t>
            </a:r>
            <a:r>
              <a:rPr lang="zh-CN" altLang="zh-CN" dirty="0"/>
              <a:t>显示</a:t>
            </a:r>
            <a:r>
              <a:rPr lang="en-US" altLang="zh-CN" dirty="0"/>
              <a:t> </a:t>
            </a:r>
            <a:r>
              <a:rPr lang="en-US" altLang="zh-CN" dirty="0" err="1"/>
              <a:t>tabBar</a:t>
            </a:r>
            <a:r>
              <a:rPr lang="zh-CN" altLang="zh-CN" dirty="0"/>
              <a:t>，该接口从基础库</a:t>
            </a:r>
            <a:r>
              <a:rPr lang="en-US" altLang="zh-CN" dirty="0"/>
              <a:t> 1.9.0 </a:t>
            </a:r>
            <a:r>
              <a:rPr lang="zh-CN" altLang="zh-CN" dirty="0"/>
              <a:t>开始支持，低版本需做兼容处理。其</a:t>
            </a:r>
            <a:r>
              <a:rPr lang="en-US" altLang="zh-CN" dirty="0"/>
              <a:t>OBJECT </a:t>
            </a:r>
            <a:r>
              <a:rPr lang="zh-CN" altLang="zh-CN" dirty="0"/>
              <a:t>参数说明如表所示。</a:t>
            </a:r>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1383712"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graphicFrame>
        <p:nvGraphicFramePr>
          <p:cNvPr id="4" name="表格 3"/>
          <p:cNvGraphicFramePr>
            <a:graphicFrameLocks noGrp="1"/>
          </p:cNvGraphicFramePr>
          <p:nvPr>
            <p:extLst>
              <p:ext uri="{D42A27DB-BD31-4B8C-83A1-F6EECF244321}">
                <p14:modId xmlns:p14="http://schemas.microsoft.com/office/powerpoint/2010/main" val="540671034"/>
              </p:ext>
            </p:extLst>
          </p:nvPr>
        </p:nvGraphicFramePr>
        <p:xfrm>
          <a:off x="2472452" y="3792315"/>
          <a:ext cx="7720419" cy="1761440"/>
        </p:xfrm>
        <a:graphic>
          <a:graphicData uri="http://schemas.openxmlformats.org/drawingml/2006/table">
            <a:tbl>
              <a:tblPr firstRow="1" firstCol="1" bandRow="1">
                <a:tableStyleId>{1FECB4D8-DB02-4DC6-A0A2-4F2EBAE1DC90}</a:tableStyleId>
              </a:tblPr>
              <a:tblGrid>
                <a:gridCol w="1069639">
                  <a:extLst>
                    <a:ext uri="{9D8B030D-6E8A-4147-A177-3AD203B41FA5}">
                      <a16:colId xmlns:a16="http://schemas.microsoft.com/office/drawing/2014/main" val="20000"/>
                    </a:ext>
                  </a:extLst>
                </a:gridCol>
                <a:gridCol w="1055378">
                  <a:extLst>
                    <a:ext uri="{9D8B030D-6E8A-4147-A177-3AD203B41FA5}">
                      <a16:colId xmlns:a16="http://schemas.microsoft.com/office/drawing/2014/main" val="20001"/>
                    </a:ext>
                  </a:extLst>
                </a:gridCol>
                <a:gridCol w="673159">
                  <a:extLst>
                    <a:ext uri="{9D8B030D-6E8A-4147-A177-3AD203B41FA5}">
                      <a16:colId xmlns:a16="http://schemas.microsoft.com/office/drawing/2014/main" val="20002"/>
                    </a:ext>
                  </a:extLst>
                </a:gridCol>
                <a:gridCol w="4922243">
                  <a:extLst>
                    <a:ext uri="{9D8B030D-6E8A-4147-A177-3AD203B41FA5}">
                      <a16:colId xmlns:a16="http://schemas.microsoft.com/office/drawing/2014/main" val="20003"/>
                    </a:ext>
                  </a:extLst>
                </a:gridCol>
              </a:tblGrid>
              <a:tr h="352288">
                <a:tc>
                  <a:txBody>
                    <a:bodyPr/>
                    <a:lstStyle/>
                    <a:p>
                      <a:pPr algn="l">
                        <a:lnSpc>
                          <a:spcPct val="150000"/>
                        </a:lnSpc>
                        <a:spcAft>
                          <a:spcPts val="0"/>
                        </a:spcAft>
                      </a:pPr>
                      <a:r>
                        <a:rPr lang="zh-CN" sz="1400" kern="0">
                          <a:effectLst/>
                        </a:rPr>
                        <a:t>参数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必填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2288">
                <a:tc>
                  <a:txBody>
                    <a:bodyPr/>
                    <a:lstStyle/>
                    <a:p>
                      <a:pPr algn="l">
                        <a:lnSpc>
                          <a:spcPct val="150000"/>
                        </a:lnSpc>
                        <a:spcAft>
                          <a:spcPts val="0"/>
                        </a:spcAft>
                      </a:pPr>
                      <a:r>
                        <a:rPr lang="en-US" sz="1400" kern="0">
                          <a:effectLst/>
                        </a:rPr>
                        <a:t>animation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Boolean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是否需要动画效果，默认无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52288">
                <a:tc>
                  <a:txBody>
                    <a:bodyPr/>
                    <a:lstStyle/>
                    <a:p>
                      <a:pPr algn="l">
                        <a:lnSpc>
                          <a:spcPct val="150000"/>
                        </a:lnSpc>
                        <a:spcAft>
                          <a:spcPts val="0"/>
                        </a:spcAft>
                      </a:pPr>
                      <a:r>
                        <a:rPr lang="en-US" sz="1400" kern="0">
                          <a:effectLst/>
                        </a:rPr>
                        <a:t>success</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接口调用成功的回调函数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2288">
                <a:tc>
                  <a:txBody>
                    <a:bodyPr/>
                    <a:lstStyle/>
                    <a:p>
                      <a:pPr algn="l">
                        <a:lnSpc>
                          <a:spcPct val="150000"/>
                        </a:lnSpc>
                        <a:spcAft>
                          <a:spcPts val="0"/>
                        </a:spcAft>
                      </a:pPr>
                      <a:r>
                        <a:rPr lang="en-US" sz="1400" kern="0">
                          <a:effectLst/>
                        </a:rPr>
                        <a:t>fail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接口调用失败的回调函数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52288">
                <a:tc>
                  <a:txBody>
                    <a:bodyPr/>
                    <a:lstStyle/>
                    <a:p>
                      <a:pPr algn="l">
                        <a:lnSpc>
                          <a:spcPct val="150000"/>
                        </a:lnSpc>
                        <a:spcAft>
                          <a:spcPts val="0"/>
                        </a:spcAft>
                      </a:pPr>
                      <a:r>
                        <a:rPr lang="en-US" sz="1400" kern="0">
                          <a:effectLst/>
                        </a:rPr>
                        <a:t>complete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Function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接口调用结束的回调函数（调用成功与否都执行）</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9823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隐藏</a:t>
            </a:r>
            <a:r>
              <a:rPr lang="en-US" altLang="zh-CN" b="1" dirty="0" err="1"/>
              <a:t>tabBar</a:t>
            </a:r>
            <a:endParaRPr lang="en-US" altLang="zh-CN" b="1" dirty="0"/>
          </a:p>
          <a:p>
            <a:pPr>
              <a:lnSpc>
                <a:spcPct val="150000"/>
              </a:lnSpc>
            </a:pPr>
            <a:r>
              <a:rPr lang="zh-CN" altLang="zh-CN" dirty="0"/>
              <a:t>小程序使用</a:t>
            </a:r>
            <a:r>
              <a:rPr lang="en-US" altLang="zh-CN" dirty="0" err="1"/>
              <a:t>wx.hideTabBar</a:t>
            </a:r>
            <a:r>
              <a:rPr lang="en-US" altLang="zh-CN" dirty="0"/>
              <a:t>(OBJECT)</a:t>
            </a:r>
            <a:r>
              <a:rPr lang="zh-CN" altLang="zh-CN" dirty="0"/>
              <a:t>隐藏</a:t>
            </a:r>
            <a:r>
              <a:rPr lang="en-US" altLang="zh-CN" dirty="0"/>
              <a:t> </a:t>
            </a:r>
            <a:r>
              <a:rPr lang="en-US" altLang="zh-CN" dirty="0" err="1"/>
              <a:t>tabBar</a:t>
            </a:r>
            <a:r>
              <a:rPr lang="zh-CN" altLang="zh-CN" dirty="0"/>
              <a:t>，该接口从基础库</a:t>
            </a:r>
            <a:r>
              <a:rPr lang="en-US" altLang="zh-CN" dirty="0"/>
              <a:t>1.9.0 </a:t>
            </a:r>
            <a:r>
              <a:rPr lang="zh-CN" altLang="zh-CN" dirty="0"/>
              <a:t>开始支持，低版本需做兼容处理。其</a:t>
            </a:r>
            <a:r>
              <a:rPr lang="en-US" altLang="zh-CN" dirty="0"/>
              <a:t>OBJECT </a:t>
            </a:r>
            <a:r>
              <a:rPr lang="zh-CN" altLang="zh-CN" dirty="0"/>
              <a:t>参数说明如表所示。</a:t>
            </a:r>
          </a:p>
          <a:p>
            <a:pPr>
              <a:lnSpc>
                <a:spcPct val="15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1383712"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graphicFrame>
        <p:nvGraphicFramePr>
          <p:cNvPr id="3" name="表格 2"/>
          <p:cNvGraphicFramePr>
            <a:graphicFrameLocks noGrp="1"/>
          </p:cNvGraphicFramePr>
          <p:nvPr>
            <p:extLst>
              <p:ext uri="{D42A27DB-BD31-4B8C-83A1-F6EECF244321}">
                <p14:modId xmlns:p14="http://schemas.microsoft.com/office/powerpoint/2010/main" val="1310000358"/>
              </p:ext>
            </p:extLst>
          </p:nvPr>
        </p:nvGraphicFramePr>
        <p:xfrm>
          <a:off x="2472452" y="3760058"/>
          <a:ext cx="7698958" cy="1917380"/>
        </p:xfrm>
        <a:graphic>
          <a:graphicData uri="http://schemas.openxmlformats.org/drawingml/2006/table">
            <a:tbl>
              <a:tblPr firstRow="1" firstCol="1" bandRow="1">
                <a:tableStyleId>{1FECB4D8-DB02-4DC6-A0A2-4F2EBAE1DC90}</a:tableStyleId>
              </a:tblPr>
              <a:tblGrid>
                <a:gridCol w="1066666">
                  <a:extLst>
                    <a:ext uri="{9D8B030D-6E8A-4147-A177-3AD203B41FA5}">
                      <a16:colId xmlns:a16="http://schemas.microsoft.com/office/drawing/2014/main" val="20000"/>
                    </a:ext>
                  </a:extLst>
                </a:gridCol>
                <a:gridCol w="1052443">
                  <a:extLst>
                    <a:ext uri="{9D8B030D-6E8A-4147-A177-3AD203B41FA5}">
                      <a16:colId xmlns:a16="http://schemas.microsoft.com/office/drawing/2014/main" val="20001"/>
                    </a:ext>
                  </a:extLst>
                </a:gridCol>
                <a:gridCol w="671289">
                  <a:extLst>
                    <a:ext uri="{9D8B030D-6E8A-4147-A177-3AD203B41FA5}">
                      <a16:colId xmlns:a16="http://schemas.microsoft.com/office/drawing/2014/main" val="20002"/>
                    </a:ext>
                  </a:extLst>
                </a:gridCol>
                <a:gridCol w="4908560">
                  <a:extLst>
                    <a:ext uri="{9D8B030D-6E8A-4147-A177-3AD203B41FA5}">
                      <a16:colId xmlns:a16="http://schemas.microsoft.com/office/drawing/2014/main" val="20003"/>
                    </a:ext>
                  </a:extLst>
                </a:gridCol>
              </a:tblGrid>
              <a:tr h="383476">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3476">
                <a:tc>
                  <a:txBody>
                    <a:bodyPr/>
                    <a:lstStyle/>
                    <a:p>
                      <a:pPr algn="l">
                        <a:lnSpc>
                          <a:spcPct val="150000"/>
                        </a:lnSpc>
                        <a:spcAft>
                          <a:spcPts val="0"/>
                        </a:spcAft>
                      </a:pPr>
                      <a:r>
                        <a:rPr lang="en-US" sz="1200" kern="0">
                          <a:effectLst/>
                        </a:rPr>
                        <a:t>animation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Boolean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是否需要动画效果，默认无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3476">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3476">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3476">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297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11-8</a:t>
            </a:r>
            <a:r>
              <a:rPr lang="zh-CN" altLang="zh-CN" dirty="0"/>
              <a:t>】小程序界面</a:t>
            </a:r>
            <a:r>
              <a:rPr lang="en-US" altLang="zh-CN" dirty="0"/>
              <a:t>API</a:t>
            </a:r>
            <a:r>
              <a:rPr lang="zh-CN" altLang="zh-CN" dirty="0"/>
              <a:t>设置</a:t>
            </a:r>
            <a:r>
              <a:rPr lang="en-US" altLang="zh-CN" dirty="0" err="1"/>
              <a:t>tabBar</a:t>
            </a:r>
            <a:r>
              <a:rPr lang="zh-CN" altLang="zh-CN" dirty="0"/>
              <a:t>的综合应用</a:t>
            </a:r>
          </a:p>
          <a:p>
            <a:pPr>
              <a:lnSpc>
                <a:spcPct val="150000"/>
              </a:lnSpc>
            </a:pPr>
            <a:r>
              <a:rPr lang="zh-CN" altLang="zh-CN" dirty="0"/>
              <a:t>本示例将用于展示本节所学的</a:t>
            </a:r>
            <a:r>
              <a:rPr lang="en-US" altLang="zh-CN" dirty="0" err="1"/>
              <a:t>tabBar</a:t>
            </a:r>
            <a:r>
              <a:rPr lang="zh-CN" altLang="zh-CN" dirty="0"/>
              <a:t>的各种设置方式，包括如下内容：</a:t>
            </a:r>
          </a:p>
          <a:p>
            <a:pPr marL="285750" lvl="0" indent="-285750">
              <a:lnSpc>
                <a:spcPct val="150000"/>
              </a:lnSpc>
              <a:buFont typeface="Arial" panose="020B0604020202020204" pitchFamily="34" charset="0"/>
              <a:buChar char="•"/>
            </a:pPr>
            <a:r>
              <a:rPr lang="en-US" altLang="zh-CN" dirty="0" err="1"/>
              <a:t>tabBar</a:t>
            </a:r>
            <a:r>
              <a:rPr lang="zh-CN" altLang="zh-CN" dirty="0"/>
              <a:t>右上角文本设置；</a:t>
            </a:r>
          </a:p>
          <a:p>
            <a:pPr marL="285750" lvl="0" indent="-285750">
              <a:lnSpc>
                <a:spcPct val="150000"/>
              </a:lnSpc>
              <a:buFont typeface="Arial" panose="020B0604020202020204" pitchFamily="34" charset="0"/>
              <a:buChar char="•"/>
            </a:pPr>
            <a:r>
              <a:rPr lang="en-US" altLang="zh-CN" dirty="0" err="1"/>
              <a:t>tabBar</a:t>
            </a:r>
            <a:r>
              <a:rPr lang="zh-CN" altLang="zh-CN" dirty="0"/>
              <a:t>右上角红点设置；</a:t>
            </a:r>
          </a:p>
          <a:p>
            <a:pPr marL="285750" lvl="0" indent="-285750">
              <a:lnSpc>
                <a:spcPct val="150000"/>
              </a:lnSpc>
              <a:buFont typeface="Arial" panose="020B0604020202020204" pitchFamily="34" charset="0"/>
              <a:buChar char="•"/>
            </a:pPr>
            <a:r>
              <a:rPr lang="en-US" altLang="zh-CN" dirty="0" err="1"/>
              <a:t>tabBar</a:t>
            </a:r>
            <a:r>
              <a:rPr lang="zh-CN" altLang="zh-CN" dirty="0"/>
              <a:t>样式设置；</a:t>
            </a:r>
          </a:p>
          <a:p>
            <a:pPr marL="285750" lvl="0" indent="-285750">
              <a:lnSpc>
                <a:spcPct val="150000"/>
              </a:lnSpc>
              <a:buFont typeface="Arial" panose="020B0604020202020204" pitchFamily="34" charset="0"/>
              <a:buChar char="•"/>
            </a:pPr>
            <a:r>
              <a:rPr lang="en-US" altLang="zh-CN" dirty="0" err="1"/>
              <a:t>tabBar</a:t>
            </a:r>
            <a:r>
              <a:rPr lang="zh-CN" altLang="zh-CN" dirty="0"/>
              <a:t>的显示与隐藏效果。</a:t>
            </a:r>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1383712"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spTree>
    <p:extLst>
      <p:ext uri="{BB962C8B-B14F-4D97-AF65-F5344CB8AC3E}">
        <p14:creationId xmlns:p14="http://schemas.microsoft.com/office/powerpoint/2010/main" val="9908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err="1"/>
              <a:t>tabBar</a:t>
            </a:r>
            <a:r>
              <a:rPr kumimoji="1" lang="zh-CN" altLang="en-US" dirty="0"/>
              <a:t>设置</a:t>
            </a:r>
          </a:p>
        </p:txBody>
      </p:sp>
      <p:sp>
        <p:nvSpPr>
          <p:cNvPr id="36" name="文本框 8"/>
          <p:cNvSpPr txBox="1"/>
          <p:nvPr/>
        </p:nvSpPr>
        <p:spPr>
          <a:xfrm>
            <a:off x="1660383" y="2258445"/>
            <a:ext cx="9362658"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11-8</a:t>
            </a:r>
            <a:r>
              <a:rPr lang="zh-CN" altLang="zh-CN" dirty="0"/>
              <a:t>】小程序界面</a:t>
            </a:r>
            <a:r>
              <a:rPr lang="en-US" altLang="zh-CN" dirty="0"/>
              <a:t>API</a:t>
            </a:r>
            <a:r>
              <a:rPr lang="zh-CN" altLang="zh-CN" dirty="0"/>
              <a:t>设置</a:t>
            </a:r>
            <a:r>
              <a:rPr lang="en-US" altLang="zh-CN" dirty="0" err="1"/>
              <a:t>tabBar</a:t>
            </a:r>
            <a:r>
              <a:rPr lang="zh-CN" altLang="zh-CN" dirty="0"/>
              <a:t>的综合应用</a:t>
            </a:r>
            <a:r>
              <a:rPr lang="en-US" altLang="zh-CN" dirty="0"/>
              <a:t>cont.</a:t>
            </a: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1383712" cy="597921"/>
          </a:xfrm>
          <a:prstGeom prst="rect">
            <a:avLst/>
          </a:prstGeom>
        </p:spPr>
        <p:txBody>
          <a:bodyPr wrap="none">
            <a:spAutoFit/>
          </a:bodyPr>
          <a:lstStyle/>
          <a:p>
            <a:pPr lvl="0">
              <a:lnSpc>
                <a:spcPct val="130000"/>
              </a:lnSpc>
            </a:pPr>
            <a:r>
              <a:rPr lang="en-US" altLang="zh-CN" sz="2800" b="1" dirty="0" err="1">
                <a:solidFill>
                  <a:schemeClr val="accent3">
                    <a:lumMod val="75000"/>
                  </a:schemeClr>
                </a:solidFill>
              </a:rPr>
              <a:t>tabBar</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05</a:t>
            </a:r>
          </a:p>
        </p:txBody>
      </p:sp>
      <p:pic>
        <p:nvPicPr>
          <p:cNvPr id="3" name="图片 2"/>
          <p:cNvPicPr>
            <a:picLocks noChangeAspect="1"/>
          </p:cNvPicPr>
          <p:nvPr/>
        </p:nvPicPr>
        <p:blipFill>
          <a:blip r:embed="rId2"/>
          <a:stretch>
            <a:fillRect/>
          </a:stretch>
        </p:blipFill>
        <p:spPr>
          <a:xfrm>
            <a:off x="859550" y="3065946"/>
            <a:ext cx="3581426" cy="2899523"/>
          </a:xfrm>
          <a:prstGeom prst="rect">
            <a:avLst/>
          </a:prstGeom>
        </p:spPr>
      </p:pic>
      <p:pic>
        <p:nvPicPr>
          <p:cNvPr id="4" name="图片 3"/>
          <p:cNvPicPr>
            <a:picLocks noChangeAspect="1"/>
          </p:cNvPicPr>
          <p:nvPr/>
        </p:nvPicPr>
        <p:blipFill>
          <a:blip r:embed="rId3"/>
          <a:stretch>
            <a:fillRect/>
          </a:stretch>
        </p:blipFill>
        <p:spPr>
          <a:xfrm>
            <a:off x="4650143" y="3065946"/>
            <a:ext cx="3496155" cy="2899523"/>
          </a:xfrm>
          <a:prstGeom prst="rect">
            <a:avLst/>
          </a:prstGeom>
        </p:spPr>
      </p:pic>
      <p:pic>
        <p:nvPicPr>
          <p:cNvPr id="8" name="图片 7"/>
          <p:cNvPicPr>
            <a:picLocks noChangeAspect="1"/>
          </p:cNvPicPr>
          <p:nvPr/>
        </p:nvPicPr>
        <p:blipFill>
          <a:blip r:embed="rId4"/>
          <a:stretch>
            <a:fillRect/>
          </a:stretch>
        </p:blipFill>
        <p:spPr>
          <a:xfrm>
            <a:off x="8273060" y="3065946"/>
            <a:ext cx="3479669" cy="2925337"/>
          </a:xfrm>
          <a:prstGeom prst="rect">
            <a:avLst/>
          </a:prstGeom>
        </p:spPr>
      </p:pic>
    </p:spTree>
    <p:extLst>
      <p:ext uri="{BB962C8B-B14F-4D97-AF65-F5344CB8AC3E}">
        <p14:creationId xmlns:p14="http://schemas.microsoft.com/office/powerpoint/2010/main" val="13986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209801"/>
            <a:ext cx="9499107" cy="3294354"/>
          </a:xfrm>
          <a:prstGeom prst="rect">
            <a:avLst/>
          </a:prstGeom>
        </p:spPr>
        <p:txBody>
          <a:bodyPr/>
          <a:lstStyle/>
          <a:p>
            <a:pPr marL="0" indent="0">
              <a:lnSpc>
                <a:spcPct val="150000"/>
              </a:lnSpc>
              <a:buNone/>
            </a:pPr>
            <a:r>
              <a:rPr lang="zh-CN" altLang="zh-CN" sz="1800" dirty="0"/>
              <a:t>小程序使用</a:t>
            </a:r>
            <a:r>
              <a:rPr lang="en-US" altLang="zh-CN" sz="1800" dirty="0" err="1"/>
              <a:t>wx.navigateTo</a:t>
            </a:r>
            <a:r>
              <a:rPr lang="en-US" altLang="zh-CN" sz="1800" dirty="0"/>
              <a:t>(OBJECT)</a:t>
            </a:r>
            <a:r>
              <a:rPr lang="zh-CN" altLang="zh-CN" sz="1800" dirty="0"/>
              <a:t>保留当前页面，并在当前页面上方打开应用内指定的新页面。这种打开方式可以点击新页面左上角的返回按钮或使用</a:t>
            </a:r>
            <a:r>
              <a:rPr lang="en-US" altLang="zh-CN" sz="1800" dirty="0" err="1"/>
              <a:t>wx.navigateBack</a:t>
            </a:r>
            <a:r>
              <a:rPr lang="zh-CN" altLang="zh-CN" sz="1800" dirty="0"/>
              <a:t>接口返回到原页面。其</a:t>
            </a:r>
            <a:r>
              <a:rPr lang="en-US" altLang="zh-CN" sz="1800" dirty="0"/>
              <a:t>OBJECT</a:t>
            </a:r>
            <a:r>
              <a:rPr lang="zh-CN" altLang="zh-CN" sz="1800" dirty="0"/>
              <a:t>参数说明如表所示。</a:t>
            </a:r>
          </a:p>
          <a:p>
            <a:pPr marL="0" indent="0">
              <a:buNone/>
            </a:pPr>
            <a:endParaRPr lang="zh-CN" altLang="en-US" b="1" dirty="0"/>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1980029"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跳转新页面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01</a:t>
            </a:r>
          </a:p>
        </p:txBody>
      </p:sp>
      <p:graphicFrame>
        <p:nvGraphicFramePr>
          <p:cNvPr id="7" name="表格 6"/>
          <p:cNvGraphicFramePr>
            <a:graphicFrameLocks noGrp="1"/>
          </p:cNvGraphicFramePr>
          <p:nvPr>
            <p:extLst>
              <p:ext uri="{D42A27DB-BD31-4B8C-83A1-F6EECF244321}">
                <p14:modId xmlns:p14="http://schemas.microsoft.com/office/powerpoint/2010/main" val="1612195703"/>
              </p:ext>
            </p:extLst>
          </p:nvPr>
        </p:nvGraphicFramePr>
        <p:xfrm>
          <a:off x="1580226" y="3713214"/>
          <a:ext cx="9223896" cy="1794714"/>
        </p:xfrm>
        <a:graphic>
          <a:graphicData uri="http://schemas.openxmlformats.org/drawingml/2006/table">
            <a:tbl>
              <a:tblPr firstRow="1" firstCol="1" bandRow="1">
                <a:tableStyleId>{1E171933-4619-4E11-9A3F-F7608DF75F80}</a:tableStyleId>
              </a:tblPr>
              <a:tblGrid>
                <a:gridCol w="925164">
                  <a:extLst>
                    <a:ext uri="{9D8B030D-6E8A-4147-A177-3AD203B41FA5}">
                      <a16:colId xmlns:a16="http://schemas.microsoft.com/office/drawing/2014/main" val="20000"/>
                    </a:ext>
                  </a:extLst>
                </a:gridCol>
                <a:gridCol w="952920">
                  <a:extLst>
                    <a:ext uri="{9D8B030D-6E8A-4147-A177-3AD203B41FA5}">
                      <a16:colId xmlns:a16="http://schemas.microsoft.com/office/drawing/2014/main" val="20001"/>
                    </a:ext>
                  </a:extLst>
                </a:gridCol>
                <a:gridCol w="536596">
                  <a:extLst>
                    <a:ext uri="{9D8B030D-6E8A-4147-A177-3AD203B41FA5}">
                      <a16:colId xmlns:a16="http://schemas.microsoft.com/office/drawing/2014/main" val="20002"/>
                    </a:ext>
                  </a:extLst>
                </a:gridCol>
                <a:gridCol w="6809216">
                  <a:extLst>
                    <a:ext uri="{9D8B030D-6E8A-4147-A177-3AD203B41FA5}">
                      <a16:colId xmlns:a16="http://schemas.microsoft.com/office/drawing/2014/main" val="20003"/>
                    </a:ext>
                  </a:extLst>
                </a:gridCol>
              </a:tblGrid>
              <a:tr h="171450">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28854">
                <a:tc>
                  <a:txBody>
                    <a:bodyPr/>
                    <a:lstStyle/>
                    <a:p>
                      <a:pPr algn="l">
                        <a:lnSpc>
                          <a:spcPct val="150000"/>
                        </a:lnSpc>
                        <a:spcAft>
                          <a:spcPts val="0"/>
                        </a:spcAft>
                      </a:pPr>
                      <a:r>
                        <a:rPr lang="en-US" sz="1200" kern="0">
                          <a:effectLst/>
                        </a:rPr>
                        <a:t>url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需要跳转的应用内非</a:t>
                      </a:r>
                      <a:r>
                        <a:rPr lang="en-US" sz="1200" kern="0">
                          <a:effectLst/>
                        </a:rPr>
                        <a:t> tabBar </a:t>
                      </a:r>
                      <a:r>
                        <a:rPr lang="zh-CN" sz="1200" kern="0">
                          <a:effectLst/>
                        </a:rPr>
                        <a:t>的页面的路径</a:t>
                      </a:r>
                      <a:r>
                        <a:rPr lang="en-US" sz="1200" kern="0">
                          <a:effectLst/>
                        </a:rPr>
                        <a:t> , </a:t>
                      </a:r>
                      <a:r>
                        <a:rPr lang="zh-CN" sz="1200" kern="0">
                          <a:effectLst/>
                        </a:rPr>
                        <a:t>路径后可以带参数。参数与路径之间使用</a:t>
                      </a:r>
                      <a:r>
                        <a:rPr lang="en-US" sz="1200" kern="0">
                          <a:effectLst/>
                        </a:rPr>
                        <a:t>?</a:t>
                      </a:r>
                      <a:r>
                        <a:rPr lang="zh-CN" sz="1200" kern="0">
                          <a:effectLst/>
                        </a:rPr>
                        <a:t>分隔，参数键与参数值用</a:t>
                      </a:r>
                      <a:r>
                        <a:rPr lang="en-US" sz="1200" kern="0">
                          <a:effectLst/>
                        </a:rPr>
                        <a:t>=</a:t>
                      </a:r>
                      <a:r>
                        <a:rPr lang="zh-CN" sz="1200" kern="0">
                          <a:effectLst/>
                        </a:rPr>
                        <a:t>相连，多个参数用</a:t>
                      </a:r>
                      <a:r>
                        <a:rPr lang="en-US" sz="1200" kern="0">
                          <a:effectLst/>
                        </a:rPr>
                        <a:t>&amp;</a:t>
                      </a:r>
                      <a:r>
                        <a:rPr lang="zh-CN" sz="1200" kern="0">
                          <a:effectLst/>
                        </a:rPr>
                        <a:t>分隔；如</a:t>
                      </a:r>
                      <a:r>
                        <a:rPr lang="en-US" sz="1200" kern="0">
                          <a:effectLst/>
                        </a:rPr>
                        <a:t> 'path?key=value&amp;key2=value2&amp;…keyN=valueN'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71450">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71450">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2900">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接口调用结束的回调函数（调用成功与否都会执行）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649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571346" y="1755386"/>
            <a:ext cx="10768615" cy="3294354"/>
          </a:xfrm>
          <a:prstGeom prst="rect">
            <a:avLst/>
          </a:prstGeom>
        </p:spPr>
        <p:txBody>
          <a:bodyPr/>
          <a:lstStyle/>
          <a:p>
            <a:pPr marL="0" indent="0">
              <a:lnSpc>
                <a:spcPct val="150000"/>
              </a:lnSpc>
              <a:buNone/>
            </a:pPr>
            <a:r>
              <a:rPr lang="en-US" altLang="zh-CN" sz="1800" dirty="0" err="1"/>
              <a:t>wx.navigateTo</a:t>
            </a:r>
            <a:r>
              <a:rPr lang="en-US" altLang="zh-CN" sz="1800" dirty="0"/>
              <a:t>(OBJECT)</a:t>
            </a:r>
            <a:r>
              <a:rPr lang="zh-CN" altLang="zh-CN" sz="1800" dirty="0"/>
              <a:t>示例代码如下：</a:t>
            </a: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en-US" altLang="zh-CN" sz="1800" dirty="0"/>
              <a:t> </a:t>
            </a:r>
            <a:r>
              <a:rPr lang="zh-CN" altLang="zh-CN" sz="1800" dirty="0"/>
              <a:t>上述代码表示跳转到</a:t>
            </a:r>
            <a:r>
              <a:rPr lang="en-US" altLang="zh-CN" sz="1800" dirty="0"/>
              <a:t>test</a:t>
            </a:r>
            <a:r>
              <a:rPr lang="zh-CN" altLang="zh-CN" sz="1800" dirty="0"/>
              <a:t>页面，并且携带参数</a:t>
            </a:r>
            <a:r>
              <a:rPr lang="en-US" altLang="zh-CN" sz="1800" dirty="0"/>
              <a:t>id=123</a:t>
            </a:r>
            <a:r>
              <a:rPr lang="zh-CN" altLang="zh-CN" sz="1800" dirty="0"/>
              <a:t>。</a:t>
            </a:r>
            <a:endParaRPr lang="en-US" altLang="zh-CN" sz="1800" dirty="0"/>
          </a:p>
          <a:p>
            <a:pPr marL="0" indent="0">
              <a:lnSpc>
                <a:spcPct val="150000"/>
              </a:lnSpc>
              <a:buNone/>
            </a:pPr>
            <a:r>
              <a:rPr lang="zh-CN" altLang="zh-CN" sz="1800" dirty="0"/>
              <a:t>在跳转到的</a:t>
            </a:r>
            <a:r>
              <a:rPr lang="en-US" altLang="zh-CN" sz="1800" dirty="0"/>
              <a:t>test</a:t>
            </a:r>
            <a:r>
              <a:rPr lang="zh-CN" altLang="zh-CN" sz="1800" dirty="0"/>
              <a:t>页面可以通过</a:t>
            </a:r>
            <a:r>
              <a:rPr lang="en-US" altLang="zh-CN" sz="1800" dirty="0" err="1"/>
              <a:t>onLoad</a:t>
            </a:r>
            <a:r>
              <a:rPr lang="zh-CN" altLang="zh-CN" sz="1800" dirty="0"/>
              <a:t>函数获得参数值，代码如下：</a:t>
            </a:r>
          </a:p>
          <a:p>
            <a:pPr marL="0" indent="0">
              <a:lnSpc>
                <a:spcPct val="150000"/>
              </a:lnSpc>
              <a:buNone/>
            </a:pPr>
            <a:endParaRPr lang="zh-CN" altLang="zh-CN" sz="1800" dirty="0"/>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53043" y="1005266"/>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522962" y="1104225"/>
            <a:ext cx="1980029"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跳转新页面</a:t>
            </a:r>
            <a:endParaRPr lang="en-US" altLang="zh-CN" sz="2800" b="1" dirty="0">
              <a:solidFill>
                <a:schemeClr val="accent4">
                  <a:lumMod val="75000"/>
                </a:schemeClr>
              </a:solidFill>
            </a:endParaRPr>
          </a:p>
        </p:txBody>
      </p:sp>
      <p:sp>
        <p:nvSpPr>
          <p:cNvPr id="6" name="矩形 5"/>
          <p:cNvSpPr/>
          <p:nvPr/>
        </p:nvSpPr>
        <p:spPr>
          <a:xfrm>
            <a:off x="1706713" y="1001447"/>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01</a:t>
            </a:r>
          </a:p>
        </p:txBody>
      </p:sp>
      <p:sp>
        <p:nvSpPr>
          <p:cNvPr id="8" name="文本框 7"/>
          <p:cNvSpPr txBox="1"/>
          <p:nvPr/>
        </p:nvSpPr>
        <p:spPr>
          <a:xfrm>
            <a:off x="1617686" y="2203629"/>
            <a:ext cx="5528588" cy="1200329"/>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wx.navigateTo</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url: '</a:t>
            </a:r>
            <a:r>
              <a:rPr lang="en-US" altLang="zh-CN" sz="1600" dirty="0" err="1"/>
              <a:t>test?id</a:t>
            </a:r>
            <a:r>
              <a:rPr lang="en-US" altLang="zh-CN" sz="1600" dirty="0"/>
              <a:t>=123'</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
        <p:nvSpPr>
          <p:cNvPr id="9" name="文本占位符 2"/>
          <p:cNvSpPr txBox="1">
            <a:spLocks/>
          </p:cNvSpPr>
          <p:nvPr/>
        </p:nvSpPr>
        <p:spPr>
          <a:xfrm>
            <a:off x="6196614" y="2203629"/>
            <a:ext cx="5237825" cy="329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b="1" dirty="0"/>
          </a:p>
        </p:txBody>
      </p:sp>
      <p:sp>
        <p:nvSpPr>
          <p:cNvPr id="10" name="文本框 9"/>
          <p:cNvSpPr txBox="1"/>
          <p:nvPr/>
        </p:nvSpPr>
        <p:spPr>
          <a:xfrm>
            <a:off x="1617686" y="4467844"/>
            <a:ext cx="5528588" cy="1938992"/>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a:t>Page({</a:t>
            </a:r>
            <a:endParaRPr lang="zh-CN" altLang="zh-CN" sz="1600" dirty="0"/>
          </a:p>
          <a:p>
            <a:pPr marL="342900" lvl="0" indent="-342900" algn="just">
              <a:lnSpc>
                <a:spcPct val="150000"/>
              </a:lnSpc>
              <a:buFont typeface="+mj-lt"/>
              <a:buAutoNum type="arabicPeriod"/>
            </a:pPr>
            <a:r>
              <a:rPr lang="en-US" altLang="zh-CN" sz="1600" dirty="0"/>
              <a:t>  </a:t>
            </a:r>
            <a:r>
              <a:rPr lang="en-US" altLang="zh-CN" sz="1600" dirty="0" err="1"/>
              <a:t>onLoad</a:t>
            </a:r>
            <a:r>
              <a:rPr lang="en-US" altLang="zh-CN" sz="1600" dirty="0"/>
              <a:t>: function(option){</a:t>
            </a:r>
            <a:endParaRPr lang="zh-CN" altLang="zh-CN" sz="1600" dirty="0"/>
          </a:p>
          <a:p>
            <a:pPr marL="342900" lvl="0" indent="-342900" algn="just">
              <a:lnSpc>
                <a:spcPct val="150000"/>
              </a:lnSpc>
              <a:buFont typeface="+mj-lt"/>
              <a:buAutoNum type="arabicPeriod"/>
            </a:pPr>
            <a:r>
              <a:rPr lang="en-US" altLang="zh-CN" sz="1600" dirty="0"/>
              <a:t>    console.log(option.id) //</a:t>
            </a:r>
            <a:r>
              <a:rPr lang="zh-CN" altLang="zh-CN" sz="1600" dirty="0"/>
              <a:t>打印输出</a:t>
            </a:r>
            <a:r>
              <a:rPr lang="en-US" altLang="zh-CN" sz="1600" dirty="0"/>
              <a:t>123</a:t>
            </a:r>
            <a:endParaRPr lang="zh-CN" altLang="zh-CN" sz="1600" dirty="0"/>
          </a:p>
          <a:p>
            <a:pPr marL="342900" lvl="0" indent="-342900" algn="just">
              <a:lnSpc>
                <a:spcPct val="150000"/>
              </a:lnSpc>
              <a:buFont typeface="+mj-lt"/>
              <a:buAutoNum type="arabicPeriod"/>
            </a:pPr>
            <a:r>
              <a:rPr lang="en-US" altLang="zh-CN" sz="1600" dirty="0"/>
              <a:t>  }</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
        <p:nvSpPr>
          <p:cNvPr id="11" name="矩形 10"/>
          <p:cNvSpPr/>
          <p:nvPr/>
        </p:nvSpPr>
        <p:spPr>
          <a:xfrm>
            <a:off x="7503294" y="4830811"/>
            <a:ext cx="2892457" cy="875881"/>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indent="266700" algn="just">
              <a:lnSpc>
                <a:spcPct val="150000"/>
              </a:lnSpc>
              <a:spcAft>
                <a:spcPts val="0"/>
              </a:spcAft>
            </a:pPr>
            <a:r>
              <a:rPr lang="zh-CN" altLang="zh-CN" b="1" kern="100" dirty="0">
                <a:solidFill>
                  <a:schemeClr val="accent4">
                    <a:lumMod val="50000"/>
                  </a:schemeClr>
                </a:solidFill>
                <a:latin typeface="Calibri" panose="020F0502020204030204" pitchFamily="34" charset="0"/>
                <a:ea typeface="宋体" panose="02010600030101010101" pitchFamily="2" charset="-122"/>
                <a:cs typeface="Times New Roman" panose="02020603050405020304" pitchFamily="18" charset="0"/>
              </a:rPr>
              <a:t>注意：小程序规定页面路径最多只能打开十层。</a:t>
            </a:r>
            <a:endParaRPr lang="zh-CN" altLang="zh-CN" b="1"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26374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209801"/>
            <a:ext cx="9499107" cy="3294354"/>
          </a:xfrm>
          <a:prstGeom prst="rect">
            <a:avLst/>
          </a:prstGeom>
        </p:spPr>
        <p:txBody>
          <a:bodyPr/>
          <a:lstStyle/>
          <a:p>
            <a:pPr marL="0" indent="0">
              <a:lnSpc>
                <a:spcPct val="150000"/>
              </a:lnSpc>
              <a:buNone/>
            </a:pPr>
            <a:r>
              <a:rPr lang="zh-CN" altLang="zh-CN" sz="1800" dirty="0"/>
              <a:t>小程序使用</a:t>
            </a:r>
            <a:r>
              <a:rPr lang="en-US" altLang="zh-CN" sz="1800" dirty="0" err="1"/>
              <a:t>wx.navigateBack</a:t>
            </a:r>
            <a:r>
              <a:rPr lang="en-US" altLang="zh-CN" sz="1800" dirty="0"/>
              <a:t>(OBJECT)</a:t>
            </a:r>
            <a:r>
              <a:rPr lang="zh-CN" altLang="zh-CN" sz="1800" dirty="0"/>
              <a:t>关闭当前页面，返回上一页面或多级页面。</a:t>
            </a:r>
            <a:endParaRPr lang="en-US" altLang="zh-CN" sz="1800" dirty="0"/>
          </a:p>
          <a:p>
            <a:pPr marL="0" indent="0">
              <a:lnSpc>
                <a:spcPct val="150000"/>
              </a:lnSpc>
              <a:buNone/>
            </a:pPr>
            <a:r>
              <a:rPr lang="en-US" altLang="zh-CN" sz="1800" dirty="0"/>
              <a:t>OBJECT </a:t>
            </a:r>
            <a:r>
              <a:rPr lang="zh-CN" altLang="zh-CN" sz="1800" dirty="0"/>
              <a:t>参数说明如表所示。</a:t>
            </a:r>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339102"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返回指定页面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02</a:t>
            </a:r>
          </a:p>
        </p:txBody>
      </p:sp>
      <p:graphicFrame>
        <p:nvGraphicFramePr>
          <p:cNvPr id="8" name="表格 7"/>
          <p:cNvGraphicFramePr>
            <a:graphicFrameLocks noGrp="1"/>
          </p:cNvGraphicFramePr>
          <p:nvPr>
            <p:extLst>
              <p:ext uri="{D42A27DB-BD31-4B8C-83A1-F6EECF244321}">
                <p14:modId xmlns:p14="http://schemas.microsoft.com/office/powerpoint/2010/main" val="2127652648"/>
              </p:ext>
            </p:extLst>
          </p:nvPr>
        </p:nvGraphicFramePr>
        <p:xfrm>
          <a:off x="1706713" y="3481931"/>
          <a:ext cx="7439229" cy="883698"/>
        </p:xfrm>
        <a:graphic>
          <a:graphicData uri="http://schemas.openxmlformats.org/drawingml/2006/table">
            <a:tbl>
              <a:tblPr firstRow="1" firstCol="1" bandRow="1">
                <a:tableStyleId>{1E171933-4619-4E11-9A3F-F7608DF75F80}</a:tableStyleId>
              </a:tblPr>
              <a:tblGrid>
                <a:gridCol w="618409">
                  <a:extLst>
                    <a:ext uri="{9D8B030D-6E8A-4147-A177-3AD203B41FA5}">
                      <a16:colId xmlns:a16="http://schemas.microsoft.com/office/drawing/2014/main" val="20000"/>
                    </a:ext>
                  </a:extLst>
                </a:gridCol>
                <a:gridCol w="909748">
                  <a:extLst>
                    <a:ext uri="{9D8B030D-6E8A-4147-A177-3AD203B41FA5}">
                      <a16:colId xmlns:a16="http://schemas.microsoft.com/office/drawing/2014/main" val="20001"/>
                    </a:ext>
                  </a:extLst>
                </a:gridCol>
                <a:gridCol w="908832">
                  <a:extLst>
                    <a:ext uri="{9D8B030D-6E8A-4147-A177-3AD203B41FA5}">
                      <a16:colId xmlns:a16="http://schemas.microsoft.com/office/drawing/2014/main" val="20002"/>
                    </a:ext>
                  </a:extLst>
                </a:gridCol>
                <a:gridCol w="5002240">
                  <a:extLst>
                    <a:ext uri="{9D8B030D-6E8A-4147-A177-3AD203B41FA5}">
                      <a16:colId xmlns:a16="http://schemas.microsoft.com/office/drawing/2014/main" val="20003"/>
                    </a:ext>
                  </a:extLst>
                </a:gridCol>
              </a:tblGrid>
              <a:tr h="401827">
                <a:tc>
                  <a:txBody>
                    <a:bodyPr/>
                    <a:lstStyle/>
                    <a:p>
                      <a:pPr algn="l">
                        <a:lnSpc>
                          <a:spcPct val="150000"/>
                        </a:lnSpc>
                        <a:spcAft>
                          <a:spcPts val="0"/>
                        </a:spcAft>
                      </a:pPr>
                      <a:r>
                        <a:rPr lang="zh-CN" sz="1400" kern="0">
                          <a:effectLst/>
                        </a:rPr>
                        <a:t>参数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默认值</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81871">
                <a:tc>
                  <a:txBody>
                    <a:bodyPr/>
                    <a:lstStyle/>
                    <a:p>
                      <a:pPr algn="l">
                        <a:lnSpc>
                          <a:spcPct val="150000"/>
                        </a:lnSpc>
                        <a:spcAft>
                          <a:spcPts val="0"/>
                        </a:spcAft>
                      </a:pPr>
                      <a:r>
                        <a:rPr lang="en-US" sz="1400" kern="0">
                          <a:effectLst/>
                        </a:rPr>
                        <a:t>delta</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Number</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400" kern="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0" dirty="0">
                          <a:effectLst/>
                        </a:rPr>
                        <a:t>返回的页面数，如果</a:t>
                      </a:r>
                      <a:r>
                        <a:rPr lang="en-US" sz="1400" kern="0" dirty="0">
                          <a:effectLst/>
                        </a:rPr>
                        <a:t> delta </a:t>
                      </a:r>
                      <a:r>
                        <a:rPr lang="zh-CN" sz="1400" kern="0" dirty="0">
                          <a:effectLst/>
                        </a:rPr>
                        <a:t>大于现有页面数，则返回到首页</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6643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3294354"/>
          </a:xfrm>
          <a:prstGeom prst="rect">
            <a:avLst/>
          </a:prstGeom>
        </p:spPr>
        <p:txBody>
          <a:bodyPr/>
          <a:lstStyle/>
          <a:p>
            <a:pPr marL="0" indent="0">
              <a:buNone/>
            </a:pPr>
            <a:r>
              <a:rPr lang="zh-CN" altLang="zh-CN" sz="1800" dirty="0"/>
              <a:t>为了更好地理解该接口，假设有</a:t>
            </a:r>
            <a:r>
              <a:rPr lang="en-US" altLang="zh-CN" sz="1800" dirty="0"/>
              <a:t>A</a:t>
            </a:r>
            <a:r>
              <a:rPr lang="zh-CN" altLang="zh-CN" sz="1800" dirty="0"/>
              <a:t>、</a:t>
            </a:r>
            <a:r>
              <a:rPr lang="en-US" altLang="zh-CN" sz="1800" dirty="0"/>
              <a:t>B</a:t>
            </a:r>
            <a:r>
              <a:rPr lang="zh-CN" altLang="zh-CN" sz="1800" dirty="0"/>
              <a:t>、</a:t>
            </a:r>
            <a:r>
              <a:rPr lang="en-US" altLang="zh-CN" sz="1800" dirty="0"/>
              <a:t>C</a:t>
            </a:r>
            <a:r>
              <a:rPr lang="zh-CN" altLang="zh-CN" sz="1800" dirty="0"/>
              <a:t>三个页面，其中</a:t>
            </a:r>
            <a:r>
              <a:rPr lang="en-US" altLang="zh-CN" sz="1800" dirty="0"/>
              <a:t>A</a:t>
            </a:r>
            <a:r>
              <a:rPr lang="zh-CN" altLang="zh-CN" sz="1800" dirty="0"/>
              <a:t>页面是首页。</a:t>
            </a:r>
            <a:endParaRPr lang="en-US" altLang="zh-CN" sz="1800" dirty="0"/>
          </a:p>
          <a:p>
            <a:pPr marL="0" indent="0">
              <a:buNone/>
            </a:pPr>
            <a:r>
              <a:rPr lang="zh-CN" altLang="zh-CN" sz="1800" dirty="0"/>
              <a:t>当前是</a:t>
            </a:r>
            <a:r>
              <a:rPr lang="en-US" altLang="zh-CN" sz="1800" dirty="0"/>
              <a:t>A</a:t>
            </a:r>
            <a:r>
              <a:rPr lang="zh-CN" altLang="zh-CN" sz="1800" dirty="0"/>
              <a:t>页面，使用</a:t>
            </a:r>
            <a:r>
              <a:rPr lang="en-US" altLang="zh-CN" sz="1800" dirty="0" err="1"/>
              <a:t>navigateTo</a:t>
            </a:r>
            <a:r>
              <a:rPr lang="zh-CN" altLang="zh-CN" sz="1800" dirty="0"/>
              <a:t>打开</a:t>
            </a:r>
            <a:r>
              <a:rPr lang="en-US" altLang="zh-CN" sz="1800" dirty="0"/>
              <a:t>B</a:t>
            </a:r>
            <a:r>
              <a:rPr lang="zh-CN" altLang="zh-CN" sz="1800" dirty="0"/>
              <a:t>页面示例代码如下：</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r>
              <a:rPr lang="zh-CN" altLang="en-US" sz="1800" dirty="0"/>
              <a:t>此时</a:t>
            </a:r>
            <a:r>
              <a:rPr lang="zh-CN" altLang="zh-CN" sz="1800" dirty="0"/>
              <a:t>当前为</a:t>
            </a:r>
            <a:r>
              <a:rPr lang="en-US" altLang="zh-CN" sz="1800" dirty="0"/>
              <a:t>B</a:t>
            </a:r>
            <a:r>
              <a:rPr lang="zh-CN" altLang="zh-CN" sz="1800" dirty="0"/>
              <a:t>页面，再使用</a:t>
            </a:r>
            <a:r>
              <a:rPr lang="en-US" altLang="zh-CN" sz="1800" dirty="0" err="1"/>
              <a:t>navigateTo</a:t>
            </a:r>
            <a:r>
              <a:rPr lang="zh-CN" altLang="zh-CN" sz="1800" dirty="0"/>
              <a:t>打开</a:t>
            </a:r>
            <a:r>
              <a:rPr lang="en-US" altLang="zh-CN" sz="1800" dirty="0"/>
              <a:t>C</a:t>
            </a:r>
            <a:r>
              <a:rPr lang="zh-CN" altLang="zh-CN" sz="1800" dirty="0"/>
              <a:t>页面的示例代码如下：</a:t>
            </a:r>
          </a:p>
          <a:p>
            <a:pPr marL="0" indent="0">
              <a:buNone/>
            </a:pPr>
            <a:endParaRPr lang="zh-CN" altLang="zh-CN" sz="1800" dirty="0"/>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339102"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返回指定页面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02</a:t>
            </a:r>
          </a:p>
        </p:txBody>
      </p:sp>
      <p:sp>
        <p:nvSpPr>
          <p:cNvPr id="9" name="文本框 8"/>
          <p:cNvSpPr txBox="1"/>
          <p:nvPr/>
        </p:nvSpPr>
        <p:spPr>
          <a:xfrm>
            <a:off x="1393793" y="3209439"/>
            <a:ext cx="5528588" cy="1156855"/>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wx.navigateTo</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url: 'B'</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
        <p:nvSpPr>
          <p:cNvPr id="10" name="文本框 9"/>
          <p:cNvSpPr txBox="1"/>
          <p:nvPr/>
        </p:nvSpPr>
        <p:spPr>
          <a:xfrm>
            <a:off x="1393793" y="5064941"/>
            <a:ext cx="5528588" cy="1200329"/>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wx.navigateTo</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url: 'C'</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376699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3294354"/>
          </a:xfrm>
          <a:prstGeom prst="rect">
            <a:avLst/>
          </a:prstGeom>
        </p:spPr>
        <p:txBody>
          <a:bodyPr/>
          <a:lstStyle/>
          <a:p>
            <a:pPr marL="0" indent="0">
              <a:buNone/>
            </a:pPr>
            <a:r>
              <a:rPr lang="zh-CN" altLang="en-US" sz="1800" dirty="0"/>
              <a:t>此时</a:t>
            </a:r>
            <a:r>
              <a:rPr lang="zh-CN" altLang="zh-CN" sz="1800" dirty="0"/>
              <a:t>当前是</a:t>
            </a:r>
            <a:r>
              <a:rPr lang="en-US" altLang="zh-CN" sz="1800" dirty="0"/>
              <a:t>C</a:t>
            </a:r>
            <a:r>
              <a:rPr lang="zh-CN" altLang="zh-CN" sz="1800" dirty="0"/>
              <a:t>页面，使用</a:t>
            </a:r>
            <a:r>
              <a:rPr lang="en-US" altLang="zh-CN" sz="1800" dirty="0"/>
              <a:t> </a:t>
            </a:r>
            <a:r>
              <a:rPr lang="en-US" altLang="zh-CN" sz="1800" dirty="0" err="1"/>
              <a:t>navigateBack</a:t>
            </a:r>
            <a:r>
              <a:rPr lang="zh-CN" altLang="zh-CN" sz="1800" dirty="0"/>
              <a:t>返回</a:t>
            </a:r>
            <a:r>
              <a:rPr lang="en-US" altLang="zh-CN" sz="1800" dirty="0"/>
              <a:t>A</a:t>
            </a:r>
            <a:r>
              <a:rPr lang="zh-CN" altLang="zh-CN" sz="1800" dirty="0"/>
              <a:t>页面的示例代码如下：</a:t>
            </a: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r>
              <a:rPr lang="zh-CN" altLang="zh-CN" sz="1800" dirty="0"/>
              <a:t>注意：如果不清楚页面层数，可通过</a:t>
            </a:r>
            <a:r>
              <a:rPr lang="en-US" altLang="zh-CN" sz="1800" dirty="0"/>
              <a:t> </a:t>
            </a:r>
            <a:r>
              <a:rPr lang="en-US" altLang="zh-CN" sz="1800" dirty="0" err="1"/>
              <a:t>getCurrentPages</a:t>
            </a:r>
            <a:r>
              <a:rPr lang="en-US" altLang="zh-CN" sz="1800" dirty="0"/>
              <a:t>()</a:t>
            </a:r>
            <a:r>
              <a:rPr lang="zh-CN" altLang="zh-CN" sz="1800" dirty="0"/>
              <a:t>获取当前的页面栈。</a:t>
            </a:r>
          </a:p>
          <a:p>
            <a:pPr marL="0" indent="0">
              <a:buNone/>
            </a:pPr>
            <a:endParaRPr lang="zh-CN" altLang="zh-CN" sz="1800" dirty="0"/>
          </a:p>
          <a:p>
            <a:pPr marL="0" indent="0">
              <a:buNone/>
            </a:pPr>
            <a:endParaRPr lang="zh-CN" altLang="zh-CN" sz="1800" dirty="0"/>
          </a:p>
          <a:p>
            <a:pPr marL="0" indent="0">
              <a:lnSpc>
                <a:spcPct val="150000"/>
              </a:lnSpc>
              <a:buNone/>
            </a:pPr>
            <a:endParaRPr lang="zh-CN" altLang="zh-CN" sz="1800" dirty="0"/>
          </a:p>
          <a:p>
            <a:pPr marL="0" indent="0">
              <a:buNone/>
            </a:pPr>
            <a:endParaRPr lang="zh-CN" altLang="en-US" b="1" dirty="0"/>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339102"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返回指定页面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02</a:t>
            </a:r>
          </a:p>
        </p:txBody>
      </p:sp>
      <p:sp>
        <p:nvSpPr>
          <p:cNvPr id="9" name="文本框 8"/>
          <p:cNvSpPr txBox="1"/>
          <p:nvPr/>
        </p:nvSpPr>
        <p:spPr>
          <a:xfrm>
            <a:off x="1393793" y="2943592"/>
            <a:ext cx="5528588" cy="1156855"/>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wx.navigateBack</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delta: 2  //</a:t>
            </a:r>
            <a:r>
              <a:rPr lang="zh-CN" altLang="zh-CN" sz="1600" dirty="0"/>
              <a:t>如果是</a:t>
            </a:r>
            <a:r>
              <a:rPr lang="en-US" altLang="zh-CN" sz="1600" dirty="0"/>
              <a:t>1</a:t>
            </a:r>
            <a:r>
              <a:rPr lang="zh-CN" altLang="zh-CN" sz="1600" dirty="0"/>
              <a:t>则返回</a:t>
            </a:r>
            <a:r>
              <a:rPr lang="en-US" altLang="zh-CN" sz="1600" dirty="0"/>
              <a:t>B</a:t>
            </a:r>
            <a:r>
              <a:rPr lang="zh-CN" altLang="zh-CN" sz="1600" dirty="0"/>
              <a:t>页面</a:t>
            </a:r>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1479638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692865"/>
          </a:xfrm>
          <a:prstGeom prst="rect">
            <a:avLst/>
          </a:prstGeom>
        </p:spPr>
        <p:txBody>
          <a:bodyPr/>
          <a:lstStyle/>
          <a:p>
            <a:pPr marL="0" indent="0">
              <a:buNone/>
            </a:pPr>
            <a:r>
              <a:rPr lang="zh-CN" altLang="zh-CN" sz="1800" dirty="0"/>
              <a:t>小程序使用</a:t>
            </a:r>
            <a:r>
              <a:rPr lang="en-US" altLang="zh-CN" sz="1800" dirty="0" err="1"/>
              <a:t>wx.redirectTo</a:t>
            </a:r>
            <a:r>
              <a:rPr lang="en-US" altLang="zh-CN" sz="1800" dirty="0"/>
              <a:t>(OBJECT)</a:t>
            </a:r>
            <a:r>
              <a:rPr lang="zh-CN" altLang="zh-CN" sz="1800" dirty="0"/>
              <a:t>关闭当前页面内容，重定向到应用内的某个页面。</a:t>
            </a:r>
          </a:p>
          <a:p>
            <a:pPr marL="0" indent="0">
              <a:buNone/>
            </a:pPr>
            <a:r>
              <a:rPr lang="en-US" altLang="zh-CN" sz="1800" dirty="0"/>
              <a:t>OBJECT </a:t>
            </a:r>
            <a:r>
              <a:rPr lang="zh-CN" altLang="zh-CN" sz="1800" dirty="0"/>
              <a:t>参数说明如表所示。</a:t>
            </a:r>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698175"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当前页面重定向</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03</a:t>
            </a:r>
          </a:p>
        </p:txBody>
      </p:sp>
      <p:graphicFrame>
        <p:nvGraphicFramePr>
          <p:cNvPr id="7" name="表格 6"/>
          <p:cNvGraphicFramePr>
            <a:graphicFrameLocks noGrp="1"/>
          </p:cNvGraphicFramePr>
          <p:nvPr>
            <p:extLst>
              <p:ext uri="{D42A27DB-BD31-4B8C-83A1-F6EECF244321}">
                <p14:modId xmlns:p14="http://schemas.microsoft.com/office/powerpoint/2010/main" val="1277353333"/>
              </p:ext>
            </p:extLst>
          </p:nvPr>
        </p:nvGraphicFramePr>
        <p:xfrm>
          <a:off x="1339652" y="3233089"/>
          <a:ext cx="8878545" cy="1870839"/>
        </p:xfrm>
        <a:graphic>
          <a:graphicData uri="http://schemas.openxmlformats.org/drawingml/2006/table">
            <a:tbl>
              <a:tblPr firstRow="1" firstCol="1" bandRow="1">
                <a:tableStyleId>{1E171933-4619-4E11-9A3F-F7608DF75F80}</a:tableStyleId>
              </a:tblPr>
              <a:tblGrid>
                <a:gridCol w="980130">
                  <a:extLst>
                    <a:ext uri="{9D8B030D-6E8A-4147-A177-3AD203B41FA5}">
                      <a16:colId xmlns:a16="http://schemas.microsoft.com/office/drawing/2014/main" val="20000"/>
                    </a:ext>
                  </a:extLst>
                </a:gridCol>
                <a:gridCol w="923791">
                  <a:extLst>
                    <a:ext uri="{9D8B030D-6E8A-4147-A177-3AD203B41FA5}">
                      <a16:colId xmlns:a16="http://schemas.microsoft.com/office/drawing/2014/main" val="20001"/>
                    </a:ext>
                  </a:extLst>
                </a:gridCol>
                <a:gridCol w="545037">
                  <a:extLst>
                    <a:ext uri="{9D8B030D-6E8A-4147-A177-3AD203B41FA5}">
                      <a16:colId xmlns:a16="http://schemas.microsoft.com/office/drawing/2014/main" val="20002"/>
                    </a:ext>
                  </a:extLst>
                </a:gridCol>
                <a:gridCol w="6429587">
                  <a:extLst>
                    <a:ext uri="{9D8B030D-6E8A-4147-A177-3AD203B41FA5}">
                      <a16:colId xmlns:a16="http://schemas.microsoft.com/office/drawing/2014/main" val="20003"/>
                    </a:ext>
                  </a:extLst>
                </a:gridCol>
              </a:tblGrid>
              <a:tr h="305734">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47903">
                <a:tc>
                  <a:txBody>
                    <a:bodyPr/>
                    <a:lstStyle/>
                    <a:p>
                      <a:pPr algn="l">
                        <a:lnSpc>
                          <a:spcPct val="150000"/>
                        </a:lnSpc>
                        <a:spcAft>
                          <a:spcPts val="0"/>
                        </a:spcAft>
                      </a:pPr>
                      <a:r>
                        <a:rPr lang="en-US" sz="1200" kern="0">
                          <a:effectLst/>
                        </a:rPr>
                        <a:t>url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需要跳转的应用内非</a:t>
                      </a:r>
                      <a:r>
                        <a:rPr lang="en-US" sz="1200" kern="0">
                          <a:effectLst/>
                        </a:rPr>
                        <a:t> tabBar </a:t>
                      </a:r>
                      <a:r>
                        <a:rPr lang="zh-CN" sz="1200" kern="0">
                          <a:effectLst/>
                        </a:rPr>
                        <a:t>的页面的路径，路径后可以带参数。参数与路径之间使用</a:t>
                      </a:r>
                      <a:r>
                        <a:rPr lang="en-US" sz="1200" kern="0">
                          <a:effectLst/>
                        </a:rPr>
                        <a:t>?</a:t>
                      </a:r>
                      <a:r>
                        <a:rPr lang="zh-CN" sz="1200" kern="0">
                          <a:effectLst/>
                        </a:rPr>
                        <a:t>分隔，参数键与参数值用</a:t>
                      </a:r>
                      <a:r>
                        <a:rPr lang="en-US" sz="1200" kern="0">
                          <a:effectLst/>
                        </a:rPr>
                        <a:t>=</a:t>
                      </a:r>
                      <a:r>
                        <a:rPr lang="zh-CN" sz="1200" kern="0">
                          <a:effectLst/>
                        </a:rPr>
                        <a:t>相连，不同参数用</a:t>
                      </a:r>
                      <a:r>
                        <a:rPr lang="en-US" sz="1200" kern="0">
                          <a:effectLst/>
                        </a:rPr>
                        <a:t>&amp;</a:t>
                      </a:r>
                      <a:r>
                        <a:rPr lang="zh-CN" sz="1200" kern="0">
                          <a:effectLst/>
                        </a:rPr>
                        <a:t>分隔；如</a:t>
                      </a:r>
                      <a:r>
                        <a:rPr lang="en-US" sz="1200" kern="0">
                          <a:effectLst/>
                        </a:rPr>
                        <a:t> 'path?key=value&amp;key2=value2'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5734">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05734">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05734">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3462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240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1. </a:t>
            </a:r>
            <a:r>
              <a:rPr lang="zh-CN" altLang="en-US" sz="2000" b="1" dirty="0"/>
              <a:t>显示消息提示框</a:t>
            </a:r>
            <a:endParaRPr lang="en-US" altLang="zh-CN" sz="2000" b="1" dirty="0"/>
          </a:p>
          <a:p>
            <a:pPr>
              <a:lnSpc>
                <a:spcPct val="150000"/>
              </a:lnSpc>
            </a:pPr>
            <a:r>
              <a:rPr lang="en-US" altLang="zh-CN" sz="2000" dirty="0"/>
              <a:t>icon</a:t>
            </a:r>
            <a:r>
              <a:rPr lang="zh-CN" altLang="zh-CN" sz="2000" dirty="0"/>
              <a:t>有效值说明如下：</a:t>
            </a:r>
          </a:p>
          <a:p>
            <a:pPr marL="342900" lvl="0" indent="-342900">
              <a:lnSpc>
                <a:spcPct val="150000"/>
              </a:lnSpc>
              <a:buFont typeface="Arial" panose="020B0604020202020204" pitchFamily="34" charset="0"/>
              <a:buChar char="•"/>
            </a:pPr>
            <a:r>
              <a:rPr lang="en-US" altLang="zh-CN" sz="2000" dirty="0"/>
              <a:t>success</a:t>
            </a:r>
            <a:r>
              <a:rPr lang="zh-CN" altLang="zh-CN" sz="2000" dirty="0"/>
              <a:t>：</a:t>
            </a:r>
            <a:r>
              <a:rPr lang="en-US" altLang="zh-CN" sz="2000" dirty="0"/>
              <a:t>icon</a:t>
            </a:r>
            <a:r>
              <a:rPr lang="zh-CN" altLang="zh-CN" sz="2000" dirty="0"/>
              <a:t>默认值，用于显示成功图标，</a:t>
            </a:r>
            <a:r>
              <a:rPr lang="en-US" altLang="zh-CN" sz="2000" dirty="0"/>
              <a:t>title</a:t>
            </a:r>
            <a:r>
              <a:rPr lang="zh-CN" altLang="zh-CN" sz="2000" dirty="0"/>
              <a:t>文本最多显示</a:t>
            </a:r>
            <a:r>
              <a:rPr lang="en-US" altLang="zh-CN" sz="2000" dirty="0"/>
              <a:t> 7 </a:t>
            </a:r>
            <a:r>
              <a:rPr lang="zh-CN" altLang="zh-CN" sz="2000" dirty="0"/>
              <a:t>个汉字长度；</a:t>
            </a:r>
          </a:p>
          <a:p>
            <a:pPr marL="342900" lvl="0" indent="-342900">
              <a:lnSpc>
                <a:spcPct val="150000"/>
              </a:lnSpc>
              <a:buFont typeface="Arial" panose="020B0604020202020204" pitchFamily="34" charset="0"/>
              <a:buChar char="•"/>
            </a:pPr>
            <a:r>
              <a:rPr lang="en-US" altLang="zh-CN" sz="2000" dirty="0"/>
              <a:t>loading</a:t>
            </a:r>
            <a:r>
              <a:rPr lang="zh-CN" altLang="zh-CN" sz="2000" dirty="0"/>
              <a:t>：显示加载图标，此时</a:t>
            </a:r>
            <a:r>
              <a:rPr lang="en-US" altLang="zh-CN" sz="2000" dirty="0"/>
              <a:t> title </a:t>
            </a:r>
            <a:r>
              <a:rPr lang="zh-CN" altLang="zh-CN" sz="2000" dirty="0"/>
              <a:t>文本最多显示</a:t>
            </a:r>
            <a:r>
              <a:rPr lang="en-US" altLang="zh-CN" sz="2000" dirty="0"/>
              <a:t> 7 </a:t>
            </a:r>
            <a:r>
              <a:rPr lang="zh-CN" altLang="zh-CN" sz="2000" dirty="0"/>
              <a:t>个汉字长度；</a:t>
            </a:r>
          </a:p>
          <a:p>
            <a:pPr marL="342900" lvl="0" indent="-342900">
              <a:lnSpc>
                <a:spcPct val="150000"/>
              </a:lnSpc>
              <a:buFont typeface="Arial" panose="020B0604020202020204" pitchFamily="34" charset="0"/>
              <a:buChar char="•"/>
            </a:pPr>
            <a:r>
              <a:rPr lang="en-US" altLang="zh-CN" sz="2000" dirty="0"/>
              <a:t>none</a:t>
            </a:r>
            <a:r>
              <a:rPr lang="zh-CN" altLang="zh-CN" sz="2000" dirty="0"/>
              <a:t>：不显示图标，此时</a:t>
            </a:r>
            <a:r>
              <a:rPr lang="en-US" altLang="zh-CN" sz="2000" dirty="0"/>
              <a:t> title </a:t>
            </a:r>
            <a:r>
              <a:rPr lang="zh-CN" altLang="zh-CN" sz="2000" dirty="0"/>
              <a:t>文本最多可显示两行（最低版本</a:t>
            </a:r>
            <a:r>
              <a:rPr lang="en-US" altLang="zh-CN" sz="2000" dirty="0"/>
              <a:t>1.9.0</a:t>
            </a:r>
            <a:r>
              <a:rPr lang="zh-CN" altLang="zh-CN" sz="2000" dirty="0"/>
              <a:t>）。</a:t>
            </a:r>
          </a:p>
        </p:txBody>
      </p:sp>
      <p:sp>
        <p:nvSpPr>
          <p:cNvPr id="5" name="矩形 4"/>
          <p:cNvSpPr/>
          <p:nvPr/>
        </p:nvSpPr>
        <p:spPr>
          <a:xfrm>
            <a:off x="1838651" y="1456619"/>
            <a:ext cx="1980029" cy="597921"/>
          </a:xfrm>
          <a:prstGeom prst="rect">
            <a:avLst/>
          </a:prstGeom>
        </p:spPr>
        <p:txBody>
          <a:bodyPr wrap="none">
            <a:spAutoFit/>
          </a:bodyPr>
          <a:lstStyle/>
          <a:p>
            <a:pPr lvl="0">
              <a:lnSpc>
                <a:spcPct val="130000"/>
              </a:lnSpc>
            </a:pPr>
            <a:r>
              <a:rPr lang="zh-CN" altLang="en-US" sz="2800" b="1" dirty="0">
                <a:solidFill>
                  <a:schemeClr val="accent1"/>
                </a:solidFill>
              </a:rPr>
              <a:t>消息提示框</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Tree>
    <p:extLst>
      <p:ext uri="{BB962C8B-B14F-4D97-AF65-F5344CB8AC3E}">
        <p14:creationId xmlns:p14="http://schemas.microsoft.com/office/powerpoint/2010/main" val="246666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2733908"/>
          </a:xfrm>
          <a:prstGeom prst="rect">
            <a:avLst/>
          </a:prstGeom>
        </p:spPr>
        <p:txBody>
          <a:bodyPr/>
          <a:lstStyle/>
          <a:p>
            <a:pPr marL="0" indent="0">
              <a:buNone/>
            </a:pPr>
            <a:r>
              <a:rPr lang="en-US" altLang="zh-CN" sz="1800" dirty="0" err="1"/>
              <a:t>wx.redirectTo</a:t>
            </a:r>
            <a:r>
              <a:rPr lang="en-US" altLang="zh-CN" sz="1800" dirty="0"/>
              <a:t>(OBJECT)</a:t>
            </a:r>
            <a:r>
              <a:rPr lang="zh-CN" altLang="zh-CN" sz="1800" dirty="0"/>
              <a:t>示例代码如下：</a:t>
            </a:r>
          </a:p>
          <a:p>
            <a:pPr marL="0" indent="0">
              <a:buNone/>
            </a:pPr>
            <a:endParaRPr lang="zh-CN"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zh-CN" altLang="zh-CN" sz="1800" dirty="0"/>
          </a:p>
          <a:p>
            <a:pPr marL="0" indent="0">
              <a:lnSpc>
                <a:spcPct val="150000"/>
              </a:lnSpc>
              <a:buNone/>
            </a:pPr>
            <a:r>
              <a:rPr lang="zh-CN" altLang="zh-CN" sz="1800" dirty="0"/>
              <a:t>上述代码与</a:t>
            </a:r>
            <a:r>
              <a:rPr lang="en-US" altLang="zh-CN" sz="1800" dirty="0" err="1"/>
              <a:t>navigateTo</a:t>
            </a:r>
            <a:r>
              <a:rPr lang="zh-CN" altLang="zh-CN" sz="1800" dirty="0"/>
              <a:t>用法类似，只不过此时无法返回打开前的原页面。</a:t>
            </a:r>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698175"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当前页面重定向</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03</a:t>
            </a:r>
          </a:p>
        </p:txBody>
      </p:sp>
      <p:sp>
        <p:nvSpPr>
          <p:cNvPr id="9" name="文本框 8"/>
          <p:cNvSpPr txBox="1"/>
          <p:nvPr/>
        </p:nvSpPr>
        <p:spPr>
          <a:xfrm>
            <a:off x="1411558" y="2861074"/>
            <a:ext cx="5528588" cy="1156855"/>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wx.redirectTo</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url: '</a:t>
            </a:r>
            <a:r>
              <a:rPr lang="en-US" altLang="zh-CN" sz="1600" dirty="0" err="1"/>
              <a:t>test?id</a:t>
            </a:r>
            <a:r>
              <a:rPr lang="en-US" altLang="zh-CN" sz="1600" dirty="0"/>
              <a:t>=1'</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3485053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1258741"/>
          </a:xfrm>
          <a:prstGeom prst="rect">
            <a:avLst/>
          </a:prstGeom>
        </p:spPr>
        <p:txBody>
          <a:bodyPr/>
          <a:lstStyle/>
          <a:p>
            <a:pPr marL="0" indent="0">
              <a:lnSpc>
                <a:spcPct val="150000"/>
              </a:lnSpc>
              <a:spcBef>
                <a:spcPts val="0"/>
              </a:spcBef>
              <a:buNone/>
            </a:pPr>
            <a:r>
              <a:rPr lang="zh-CN" altLang="zh-CN" sz="1800" dirty="0"/>
              <a:t>小程序使用</a:t>
            </a:r>
            <a:r>
              <a:rPr lang="en-US" altLang="zh-CN" sz="1800" dirty="0" err="1"/>
              <a:t>wx.reLaunch</a:t>
            </a:r>
            <a:r>
              <a:rPr lang="en-US" altLang="zh-CN" sz="1800" dirty="0"/>
              <a:t>(OBJECT)</a:t>
            </a:r>
            <a:r>
              <a:rPr lang="zh-CN" altLang="zh-CN" sz="1800" dirty="0"/>
              <a:t>关闭所有页面，重新打开到应用内的某个页面。该接口从基础库</a:t>
            </a:r>
            <a:r>
              <a:rPr lang="en-US" altLang="zh-CN" sz="1800" dirty="0"/>
              <a:t> 1.1.0 </a:t>
            </a:r>
            <a:r>
              <a:rPr lang="zh-CN" altLang="zh-CN" sz="1800" dirty="0"/>
              <a:t>开始支持，低版本需做兼容处理。</a:t>
            </a:r>
          </a:p>
          <a:p>
            <a:pPr marL="0" indent="0">
              <a:lnSpc>
                <a:spcPct val="150000"/>
              </a:lnSpc>
              <a:spcBef>
                <a:spcPts val="0"/>
              </a:spcBef>
              <a:buNone/>
            </a:pPr>
            <a:r>
              <a:rPr lang="zh-CN" altLang="zh-CN" sz="1800" dirty="0"/>
              <a:t>其</a:t>
            </a:r>
            <a:r>
              <a:rPr lang="en-US" altLang="zh-CN" sz="1800" dirty="0"/>
              <a:t>OBJECT </a:t>
            </a:r>
            <a:r>
              <a:rPr lang="zh-CN" altLang="zh-CN" sz="1800" dirty="0"/>
              <a:t>参数说明如表所示。</a:t>
            </a:r>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1620957"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重启页面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04</a:t>
            </a:r>
          </a:p>
        </p:txBody>
      </p:sp>
      <p:graphicFrame>
        <p:nvGraphicFramePr>
          <p:cNvPr id="8" name="表格 7"/>
          <p:cNvGraphicFramePr>
            <a:graphicFrameLocks noGrp="1"/>
          </p:cNvGraphicFramePr>
          <p:nvPr>
            <p:extLst>
              <p:ext uri="{D42A27DB-BD31-4B8C-83A1-F6EECF244321}">
                <p14:modId xmlns:p14="http://schemas.microsoft.com/office/powerpoint/2010/main" val="1739950308"/>
              </p:ext>
            </p:extLst>
          </p:nvPr>
        </p:nvGraphicFramePr>
        <p:xfrm>
          <a:off x="1438183" y="3796616"/>
          <a:ext cx="9951867" cy="1947237"/>
        </p:xfrm>
        <a:graphic>
          <a:graphicData uri="http://schemas.openxmlformats.org/drawingml/2006/table">
            <a:tbl>
              <a:tblPr firstRow="1" firstCol="1" bandRow="1">
                <a:tableStyleId>{1E171933-4619-4E11-9A3F-F7608DF75F80}</a:tableStyleId>
              </a:tblPr>
              <a:tblGrid>
                <a:gridCol w="1057686">
                  <a:extLst>
                    <a:ext uri="{9D8B030D-6E8A-4147-A177-3AD203B41FA5}">
                      <a16:colId xmlns:a16="http://schemas.microsoft.com/office/drawing/2014/main" val="20000"/>
                    </a:ext>
                  </a:extLst>
                </a:gridCol>
                <a:gridCol w="980764">
                  <a:extLst>
                    <a:ext uri="{9D8B030D-6E8A-4147-A177-3AD203B41FA5}">
                      <a16:colId xmlns:a16="http://schemas.microsoft.com/office/drawing/2014/main" val="20001"/>
                    </a:ext>
                  </a:extLst>
                </a:gridCol>
                <a:gridCol w="519228">
                  <a:extLst>
                    <a:ext uri="{9D8B030D-6E8A-4147-A177-3AD203B41FA5}">
                      <a16:colId xmlns:a16="http://schemas.microsoft.com/office/drawing/2014/main" val="20002"/>
                    </a:ext>
                  </a:extLst>
                </a:gridCol>
                <a:gridCol w="7394189">
                  <a:extLst>
                    <a:ext uri="{9D8B030D-6E8A-4147-A177-3AD203B41FA5}">
                      <a16:colId xmlns:a16="http://schemas.microsoft.com/office/drawing/2014/main" val="20003"/>
                    </a:ext>
                  </a:extLst>
                </a:gridCol>
              </a:tblGrid>
              <a:tr h="311558">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23116">
                <a:tc>
                  <a:txBody>
                    <a:bodyPr/>
                    <a:lstStyle/>
                    <a:p>
                      <a:pPr algn="l">
                        <a:lnSpc>
                          <a:spcPct val="150000"/>
                        </a:lnSpc>
                        <a:spcAft>
                          <a:spcPts val="0"/>
                        </a:spcAft>
                      </a:pPr>
                      <a:r>
                        <a:rPr lang="en-US" sz="1200" kern="0">
                          <a:effectLst/>
                        </a:rPr>
                        <a:t>url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需要跳转的应用内页面路径</a:t>
                      </a:r>
                      <a:r>
                        <a:rPr lang="en-US" sz="1200" kern="0">
                          <a:effectLst/>
                        </a:rPr>
                        <a:t> , </a:t>
                      </a:r>
                      <a:r>
                        <a:rPr lang="zh-CN" sz="1200" kern="0">
                          <a:effectLst/>
                        </a:rPr>
                        <a:t>路径后可以带参数。参数与路径之间使用</a:t>
                      </a:r>
                      <a:r>
                        <a:rPr lang="en-US" sz="1200" kern="0">
                          <a:effectLst/>
                        </a:rPr>
                        <a:t>?</a:t>
                      </a:r>
                      <a:r>
                        <a:rPr lang="zh-CN" sz="1200" kern="0">
                          <a:effectLst/>
                        </a:rPr>
                        <a:t>分隔，参数键与参数值用</a:t>
                      </a:r>
                      <a:r>
                        <a:rPr lang="en-US" sz="1200" kern="0">
                          <a:effectLst/>
                        </a:rPr>
                        <a:t>=</a:t>
                      </a:r>
                      <a:r>
                        <a:rPr lang="zh-CN" sz="1200" kern="0">
                          <a:effectLst/>
                        </a:rPr>
                        <a:t>相连，不同参数用</a:t>
                      </a:r>
                      <a:r>
                        <a:rPr lang="en-US" sz="1200" kern="0">
                          <a:effectLst/>
                        </a:rPr>
                        <a:t>&amp;</a:t>
                      </a:r>
                      <a:r>
                        <a:rPr lang="zh-CN" sz="1200" kern="0">
                          <a:effectLst/>
                        </a:rPr>
                        <a:t>分隔；如</a:t>
                      </a:r>
                      <a:r>
                        <a:rPr lang="en-US" sz="1200" kern="0">
                          <a:effectLst/>
                        </a:rPr>
                        <a:t> 'path?key=value&amp;key2=value2'</a:t>
                      </a:r>
                      <a:r>
                        <a:rPr lang="zh-CN" sz="1200" kern="0">
                          <a:effectLst/>
                        </a:rPr>
                        <a:t>，如果跳转的页面路径是</a:t>
                      </a:r>
                      <a:r>
                        <a:rPr lang="en-US" sz="1200" kern="0">
                          <a:effectLst/>
                        </a:rPr>
                        <a:t> tabBar </a:t>
                      </a:r>
                      <a:r>
                        <a:rPr lang="zh-CN" sz="1200" kern="0">
                          <a:effectLst/>
                        </a:rPr>
                        <a:t>页面则不能带参数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11558">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11558">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9447">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93443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70752"/>
            <a:ext cx="9499107" cy="514491"/>
          </a:xfrm>
          <a:prstGeom prst="rect">
            <a:avLst/>
          </a:prstGeom>
        </p:spPr>
        <p:txBody>
          <a:bodyPr/>
          <a:lstStyle/>
          <a:p>
            <a:pPr marL="0" indent="0">
              <a:lnSpc>
                <a:spcPct val="150000"/>
              </a:lnSpc>
              <a:spcBef>
                <a:spcPts val="0"/>
              </a:spcBef>
              <a:buNone/>
            </a:pPr>
            <a:r>
              <a:rPr lang="en-US" altLang="zh-CN" sz="1800" dirty="0" err="1"/>
              <a:t>wx.reLaunch</a:t>
            </a:r>
            <a:r>
              <a:rPr lang="en-US" altLang="zh-CN" sz="1800" dirty="0"/>
              <a:t>(OBJECT)</a:t>
            </a:r>
            <a:r>
              <a:rPr lang="zh-CN" altLang="zh-CN" sz="1800" dirty="0"/>
              <a:t>示例代码如下：</a:t>
            </a:r>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1620957"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重启页面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04</a:t>
            </a:r>
          </a:p>
        </p:txBody>
      </p:sp>
      <p:sp>
        <p:nvSpPr>
          <p:cNvPr id="9" name="文本框 8"/>
          <p:cNvSpPr txBox="1"/>
          <p:nvPr/>
        </p:nvSpPr>
        <p:spPr>
          <a:xfrm>
            <a:off x="1411558" y="2861074"/>
            <a:ext cx="5528588" cy="1156855"/>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wx.reLaunch</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url: '</a:t>
            </a:r>
            <a:r>
              <a:rPr lang="en-US" altLang="zh-CN" sz="1600" dirty="0" err="1"/>
              <a:t>test?id</a:t>
            </a:r>
            <a:r>
              <a:rPr lang="en-US" altLang="zh-CN" sz="1600" dirty="0"/>
              <a:t>=1'</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2934014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06407"/>
            <a:ext cx="9499107" cy="1190109"/>
          </a:xfrm>
          <a:prstGeom prst="rect">
            <a:avLst/>
          </a:prstGeom>
        </p:spPr>
        <p:txBody>
          <a:bodyPr/>
          <a:lstStyle/>
          <a:p>
            <a:pPr marL="0" indent="0">
              <a:lnSpc>
                <a:spcPct val="150000"/>
              </a:lnSpc>
              <a:spcBef>
                <a:spcPts val="0"/>
              </a:spcBef>
              <a:buNone/>
            </a:pPr>
            <a:r>
              <a:rPr lang="zh-CN" altLang="zh-CN" sz="1800" dirty="0"/>
              <a:t>小程序使用</a:t>
            </a:r>
            <a:r>
              <a:rPr lang="en-US" altLang="zh-CN" sz="1800" dirty="0" err="1"/>
              <a:t>wx.switchTab</a:t>
            </a:r>
            <a:r>
              <a:rPr lang="en-US" altLang="zh-CN" sz="1800" dirty="0"/>
              <a:t>(OBJECT)</a:t>
            </a:r>
            <a:r>
              <a:rPr lang="zh-CN" altLang="zh-CN" sz="1800" dirty="0"/>
              <a:t>跳转到指定的</a:t>
            </a:r>
            <a:r>
              <a:rPr lang="en-US" altLang="zh-CN" sz="1800" dirty="0" err="1"/>
              <a:t>tabBar</a:t>
            </a:r>
            <a:r>
              <a:rPr lang="zh-CN" altLang="zh-CN" sz="1800" dirty="0"/>
              <a:t>页面，并关闭其他页面。</a:t>
            </a:r>
          </a:p>
          <a:p>
            <a:pPr marL="0" indent="0">
              <a:lnSpc>
                <a:spcPct val="150000"/>
              </a:lnSpc>
              <a:spcBef>
                <a:spcPts val="0"/>
              </a:spcBef>
              <a:buNone/>
            </a:pPr>
            <a:r>
              <a:rPr lang="zh-CN" altLang="zh-CN" sz="1800" dirty="0"/>
              <a:t>其</a:t>
            </a:r>
            <a:r>
              <a:rPr lang="en-US" altLang="zh-CN" sz="1800" dirty="0"/>
              <a:t>OBJECT </a:t>
            </a:r>
            <a:r>
              <a:rPr lang="zh-CN" altLang="zh-CN" sz="1800" dirty="0"/>
              <a:t>参数说明如表所示。</a:t>
            </a:r>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切换</a:t>
            </a:r>
            <a:r>
              <a:rPr lang="en-US" altLang="zh-CN" sz="2800" b="1" dirty="0" err="1">
                <a:solidFill>
                  <a:schemeClr val="accent4">
                    <a:lumMod val="75000"/>
                  </a:schemeClr>
                </a:solidFill>
              </a:rPr>
              <a:t>tabBar</a:t>
            </a:r>
            <a:r>
              <a:rPr lang="zh-CN" altLang="en-US" sz="2800" b="1" dirty="0">
                <a:solidFill>
                  <a:schemeClr val="accent4">
                    <a:lumMod val="75000"/>
                  </a:schemeClr>
                </a:solidFill>
              </a:rPr>
              <a:t>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05</a:t>
            </a:r>
          </a:p>
        </p:txBody>
      </p:sp>
      <p:graphicFrame>
        <p:nvGraphicFramePr>
          <p:cNvPr id="7" name="表格 6"/>
          <p:cNvGraphicFramePr>
            <a:graphicFrameLocks noGrp="1"/>
          </p:cNvGraphicFramePr>
          <p:nvPr>
            <p:extLst>
              <p:ext uri="{D42A27DB-BD31-4B8C-83A1-F6EECF244321}">
                <p14:modId xmlns:p14="http://schemas.microsoft.com/office/powerpoint/2010/main" val="2105412662"/>
              </p:ext>
            </p:extLst>
          </p:nvPr>
        </p:nvGraphicFramePr>
        <p:xfrm>
          <a:off x="1305016" y="3306940"/>
          <a:ext cx="8708997" cy="1762210"/>
        </p:xfrm>
        <a:graphic>
          <a:graphicData uri="http://schemas.openxmlformats.org/drawingml/2006/table">
            <a:tbl>
              <a:tblPr firstRow="1" firstCol="1" bandRow="1">
                <a:tableStyleId>{1E171933-4619-4E11-9A3F-F7608DF75F80}</a:tableStyleId>
              </a:tblPr>
              <a:tblGrid>
                <a:gridCol w="816747">
                  <a:extLst>
                    <a:ext uri="{9D8B030D-6E8A-4147-A177-3AD203B41FA5}">
                      <a16:colId xmlns:a16="http://schemas.microsoft.com/office/drawing/2014/main" val="20000"/>
                    </a:ext>
                  </a:extLst>
                </a:gridCol>
                <a:gridCol w="807868">
                  <a:extLst>
                    <a:ext uri="{9D8B030D-6E8A-4147-A177-3AD203B41FA5}">
                      <a16:colId xmlns:a16="http://schemas.microsoft.com/office/drawing/2014/main" val="20001"/>
                    </a:ext>
                  </a:extLst>
                </a:gridCol>
                <a:gridCol w="479394">
                  <a:extLst>
                    <a:ext uri="{9D8B030D-6E8A-4147-A177-3AD203B41FA5}">
                      <a16:colId xmlns:a16="http://schemas.microsoft.com/office/drawing/2014/main" val="20002"/>
                    </a:ext>
                  </a:extLst>
                </a:gridCol>
                <a:gridCol w="6604988">
                  <a:extLst>
                    <a:ext uri="{9D8B030D-6E8A-4147-A177-3AD203B41FA5}">
                      <a16:colId xmlns:a16="http://schemas.microsoft.com/office/drawing/2014/main" val="20003"/>
                    </a:ext>
                  </a:extLst>
                </a:gridCol>
              </a:tblGrid>
              <a:tr h="352442">
                <a:tc>
                  <a:txBody>
                    <a:bodyPr/>
                    <a:lstStyle/>
                    <a:p>
                      <a:pPr algn="l">
                        <a:lnSpc>
                          <a:spcPct val="150000"/>
                        </a:lnSpc>
                        <a:spcAft>
                          <a:spcPts val="0"/>
                        </a:spcAft>
                      </a:pPr>
                      <a:r>
                        <a:rPr lang="zh-CN" sz="1100" kern="0">
                          <a:effectLst/>
                        </a:rPr>
                        <a:t>参数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必填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2442">
                <a:tc>
                  <a:txBody>
                    <a:bodyPr/>
                    <a:lstStyle/>
                    <a:p>
                      <a:pPr algn="l">
                        <a:lnSpc>
                          <a:spcPct val="150000"/>
                        </a:lnSpc>
                        <a:spcAft>
                          <a:spcPts val="0"/>
                        </a:spcAft>
                      </a:pPr>
                      <a:r>
                        <a:rPr lang="en-US" sz="1100" kern="0">
                          <a:effectLst/>
                        </a:rPr>
                        <a:t>url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100" kern="0">
                          <a:effectLst/>
                        </a:rPr>
                        <a:t>String</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需要跳转的</a:t>
                      </a:r>
                      <a:r>
                        <a:rPr lang="en-US" sz="1100" kern="0">
                          <a:effectLst/>
                        </a:rPr>
                        <a:t> tabBar </a:t>
                      </a:r>
                      <a:r>
                        <a:rPr lang="zh-CN" sz="1100" kern="0">
                          <a:effectLst/>
                        </a:rPr>
                        <a:t>页面的路径（需在</a:t>
                      </a:r>
                      <a:r>
                        <a:rPr lang="en-US" sz="1100" kern="0">
                          <a:effectLst/>
                        </a:rPr>
                        <a:t> app.json </a:t>
                      </a:r>
                      <a:r>
                        <a:rPr lang="zh-CN" sz="1100" kern="0">
                          <a:effectLst/>
                        </a:rPr>
                        <a:t>的</a:t>
                      </a:r>
                      <a:r>
                        <a:rPr lang="en-US" sz="1100" kern="0">
                          <a:effectLst/>
                        </a:rPr>
                        <a:t> tabBar </a:t>
                      </a:r>
                      <a:r>
                        <a:rPr lang="zh-CN" sz="1100" kern="0">
                          <a:effectLst/>
                        </a:rPr>
                        <a:t>字段定义的页面），路径后不能带参数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52442">
                <a:tc>
                  <a:txBody>
                    <a:bodyPr/>
                    <a:lstStyle/>
                    <a:p>
                      <a:pPr algn="l">
                        <a:lnSpc>
                          <a:spcPct val="150000"/>
                        </a:lnSpc>
                        <a:spcAft>
                          <a:spcPts val="0"/>
                        </a:spcAft>
                      </a:pPr>
                      <a:r>
                        <a:rPr lang="en-US" sz="1100" kern="0">
                          <a:effectLst/>
                        </a:rPr>
                        <a:t>success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1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接口调用成功的回调函数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2442">
                <a:tc>
                  <a:txBody>
                    <a:bodyPr/>
                    <a:lstStyle/>
                    <a:p>
                      <a:pPr algn="l">
                        <a:lnSpc>
                          <a:spcPct val="150000"/>
                        </a:lnSpc>
                        <a:spcAft>
                          <a:spcPts val="0"/>
                        </a:spcAft>
                      </a:pPr>
                      <a:r>
                        <a:rPr lang="en-US" sz="1100" kern="0">
                          <a:effectLst/>
                        </a:rPr>
                        <a:t>fail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1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接口调用失败的回调函数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52442">
                <a:tc>
                  <a:txBody>
                    <a:bodyPr/>
                    <a:lstStyle/>
                    <a:p>
                      <a:pPr algn="l">
                        <a:lnSpc>
                          <a:spcPct val="150000"/>
                        </a:lnSpc>
                        <a:spcAft>
                          <a:spcPts val="0"/>
                        </a:spcAft>
                      </a:pPr>
                      <a:r>
                        <a:rPr lang="en-US" sz="1100" kern="0">
                          <a:effectLst/>
                        </a:rPr>
                        <a:t>complete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100" kern="0">
                          <a:effectLst/>
                        </a:rPr>
                        <a:t>Function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dirty="0">
                          <a:effectLst/>
                        </a:rPr>
                        <a:t>接口调用结束的回调函数（调用成功与否都执行）</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6369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05016" y="2306407"/>
            <a:ext cx="10182689" cy="2673966"/>
          </a:xfrm>
          <a:prstGeom prst="rect">
            <a:avLst/>
          </a:prstGeom>
        </p:spPr>
        <p:txBody>
          <a:bodyPr/>
          <a:lstStyle/>
          <a:p>
            <a:pPr marL="0" indent="0">
              <a:lnSpc>
                <a:spcPct val="150000"/>
              </a:lnSpc>
              <a:spcBef>
                <a:spcPts val="0"/>
              </a:spcBef>
              <a:buNone/>
            </a:pPr>
            <a:r>
              <a:rPr lang="en-US" altLang="zh-CN" sz="1800" dirty="0" err="1"/>
              <a:t>wx.switchTab</a:t>
            </a:r>
            <a:r>
              <a:rPr lang="en-US" altLang="zh-CN" sz="1800" dirty="0"/>
              <a:t>(OBJECT)</a:t>
            </a:r>
            <a:r>
              <a:rPr lang="zh-CN" altLang="zh-CN" sz="1800" dirty="0"/>
              <a:t>示例代码如下：</a:t>
            </a:r>
            <a:endParaRPr lang="en-US" altLang="zh-CN" sz="1800" dirty="0"/>
          </a:p>
          <a:p>
            <a:pPr marL="0" indent="0">
              <a:lnSpc>
                <a:spcPct val="150000"/>
              </a:lnSpc>
              <a:spcBef>
                <a:spcPts val="0"/>
              </a:spcBef>
              <a:buNone/>
            </a:pPr>
            <a:endParaRPr lang="en-US" altLang="zh-CN" sz="1800" dirty="0"/>
          </a:p>
          <a:p>
            <a:pPr marL="0" indent="0">
              <a:lnSpc>
                <a:spcPct val="150000"/>
              </a:lnSpc>
              <a:spcBef>
                <a:spcPts val="0"/>
              </a:spcBef>
              <a:buNone/>
            </a:pPr>
            <a:endParaRPr lang="en-US" altLang="zh-CN" sz="1800" dirty="0"/>
          </a:p>
          <a:p>
            <a:pPr marL="0" indent="0">
              <a:lnSpc>
                <a:spcPct val="150000"/>
              </a:lnSpc>
              <a:spcBef>
                <a:spcPts val="0"/>
              </a:spcBef>
              <a:buNone/>
            </a:pPr>
            <a:endParaRPr lang="en-US" altLang="zh-CN" sz="1800" dirty="0"/>
          </a:p>
          <a:p>
            <a:pPr marL="0" indent="0">
              <a:lnSpc>
                <a:spcPct val="150000"/>
              </a:lnSpc>
              <a:spcBef>
                <a:spcPts val="0"/>
              </a:spcBef>
              <a:buNone/>
            </a:pPr>
            <a:endParaRPr lang="en-US" altLang="zh-CN" sz="1800" dirty="0"/>
          </a:p>
          <a:p>
            <a:pPr marL="0" indent="0">
              <a:lnSpc>
                <a:spcPct val="150000"/>
              </a:lnSpc>
              <a:spcBef>
                <a:spcPts val="0"/>
              </a:spcBef>
              <a:buNone/>
            </a:pPr>
            <a:r>
              <a:rPr lang="zh-CN" altLang="zh-CN" sz="1800" dirty="0"/>
              <a:t>需要注意的是，使用</a:t>
            </a:r>
            <a:r>
              <a:rPr lang="en-US" altLang="zh-CN" sz="1800" dirty="0" err="1"/>
              <a:t>switchTab</a:t>
            </a:r>
            <a:r>
              <a:rPr lang="zh-CN" altLang="zh-CN" sz="1800" dirty="0"/>
              <a:t>必须确保切换的页面是在</a:t>
            </a:r>
            <a:r>
              <a:rPr lang="en-US" altLang="zh-CN" sz="1800" dirty="0" err="1"/>
              <a:t>app.json</a:t>
            </a:r>
            <a:r>
              <a:rPr lang="zh-CN" altLang="zh-CN" sz="1800" dirty="0"/>
              <a:t>的</a:t>
            </a:r>
            <a:r>
              <a:rPr lang="en-US" altLang="zh-CN" sz="1800" dirty="0" err="1"/>
              <a:t>tabBar</a:t>
            </a:r>
            <a:r>
              <a:rPr lang="zh-CN" altLang="zh-CN" sz="1800" dirty="0"/>
              <a:t>属性中声明过的页面。</a:t>
            </a:r>
          </a:p>
          <a:p>
            <a:pPr marL="0" indent="0">
              <a:lnSpc>
                <a:spcPct val="150000"/>
              </a:lnSpc>
              <a:spcBef>
                <a:spcPts val="0"/>
              </a:spcBef>
              <a:buNone/>
            </a:pPr>
            <a:endParaRPr lang="zh-CN" altLang="zh-CN" sz="1800" dirty="0"/>
          </a:p>
          <a:p>
            <a:pPr marL="0" indent="0">
              <a:lnSpc>
                <a:spcPct val="150000"/>
              </a:lnSpc>
              <a:spcBef>
                <a:spcPts val="0"/>
              </a:spcBef>
              <a:buNone/>
            </a:pPr>
            <a:endParaRPr lang="zh-CN" altLang="zh-CN" sz="1800" dirty="0"/>
          </a:p>
        </p:txBody>
      </p:sp>
      <p:sp>
        <p:nvSpPr>
          <p:cNvPr id="4" name="矩形 3"/>
          <p:cNvSpPr/>
          <p:nvPr/>
        </p:nvSpPr>
        <p:spPr>
          <a:xfrm flipV="1">
            <a:off x="1706713" y="1506749"/>
            <a:ext cx="765739"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75000"/>
                </a:schemeClr>
              </a:solidFill>
            </a:endParaRPr>
          </a:p>
        </p:txBody>
      </p:sp>
      <p:sp>
        <p:nvSpPr>
          <p:cNvPr id="5" name="矩形 4"/>
          <p:cNvSpPr/>
          <p:nvPr/>
        </p:nvSpPr>
        <p:spPr>
          <a:xfrm>
            <a:off x="2476632" y="1605708"/>
            <a:ext cx="2820003" cy="597921"/>
          </a:xfrm>
          <a:prstGeom prst="rect">
            <a:avLst/>
          </a:prstGeom>
        </p:spPr>
        <p:txBody>
          <a:bodyPr wrap="none">
            <a:spAutoFit/>
          </a:bodyPr>
          <a:lstStyle/>
          <a:p>
            <a:pPr lvl="0">
              <a:lnSpc>
                <a:spcPct val="130000"/>
              </a:lnSpc>
            </a:pPr>
            <a:r>
              <a:rPr lang="zh-CN" altLang="en-US" sz="2800" b="1" dirty="0">
                <a:solidFill>
                  <a:schemeClr val="accent4">
                    <a:lumMod val="75000"/>
                  </a:schemeClr>
                </a:solidFill>
              </a:rPr>
              <a:t>切换</a:t>
            </a:r>
            <a:r>
              <a:rPr lang="en-US" altLang="zh-CN" sz="2800" b="1" dirty="0" err="1">
                <a:solidFill>
                  <a:schemeClr val="accent4">
                    <a:lumMod val="75000"/>
                  </a:schemeClr>
                </a:solidFill>
              </a:rPr>
              <a:t>tabBar</a:t>
            </a:r>
            <a:r>
              <a:rPr lang="zh-CN" altLang="en-US" sz="2800" b="1" dirty="0">
                <a:solidFill>
                  <a:schemeClr val="accent4">
                    <a:lumMod val="75000"/>
                  </a:schemeClr>
                </a:solidFill>
              </a:rPr>
              <a:t>页面</a:t>
            </a:r>
            <a:endParaRPr lang="en-US" altLang="zh-CN" sz="2800" b="1" dirty="0">
              <a:solidFill>
                <a:schemeClr val="accent4">
                  <a:lumMod val="75000"/>
                </a:schemeClr>
              </a:solidFill>
            </a:endParaRPr>
          </a:p>
        </p:txBody>
      </p:sp>
      <p:sp>
        <p:nvSpPr>
          <p:cNvPr id="6" name="矩形 5"/>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05</a:t>
            </a:r>
          </a:p>
        </p:txBody>
      </p:sp>
      <p:sp>
        <p:nvSpPr>
          <p:cNvPr id="9" name="文本框 8"/>
          <p:cNvSpPr txBox="1"/>
          <p:nvPr/>
        </p:nvSpPr>
        <p:spPr>
          <a:xfrm>
            <a:off x="1376046" y="2957568"/>
            <a:ext cx="5528588" cy="1156855"/>
          </a:xfrm>
          <a:prstGeom prst="rect">
            <a:avLst/>
          </a:prstGeom>
          <a:ln w="28575">
            <a:solidFill>
              <a:schemeClr val="accent4">
                <a:lumMod val="75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err="1"/>
              <a:t>wx.switchTab</a:t>
            </a:r>
            <a:r>
              <a:rPr lang="en-US" altLang="zh-CN" sz="1600" dirty="0"/>
              <a:t>({</a:t>
            </a:r>
            <a:endParaRPr lang="zh-CN" altLang="zh-CN" sz="1600" dirty="0"/>
          </a:p>
          <a:p>
            <a:pPr marL="342900" lvl="0" indent="-342900" algn="just">
              <a:lnSpc>
                <a:spcPct val="150000"/>
              </a:lnSpc>
              <a:buFont typeface="+mj-lt"/>
              <a:buAutoNum type="arabicPeriod"/>
            </a:pPr>
            <a:r>
              <a:rPr lang="en-US" altLang="zh-CN" sz="1600" dirty="0"/>
              <a:t>  url: '/index'</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3591105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76046" y="2233143"/>
            <a:ext cx="10182689" cy="3555097"/>
          </a:xfrm>
          <a:prstGeom prst="rect">
            <a:avLst/>
          </a:prstGeom>
        </p:spPr>
        <p:txBody>
          <a:bodyPr/>
          <a:lstStyle/>
          <a:p>
            <a:pPr marL="0" indent="0">
              <a:buNone/>
            </a:pPr>
            <a:r>
              <a:rPr lang="zh-CN" altLang="zh-CN" sz="1800" dirty="0"/>
              <a:t>【例</a:t>
            </a:r>
            <a:r>
              <a:rPr lang="en-US" altLang="zh-CN" sz="1800" dirty="0"/>
              <a:t>11-9</a:t>
            </a:r>
            <a:r>
              <a:rPr lang="zh-CN" altLang="zh-CN" sz="1800" dirty="0"/>
              <a:t>】小程序界面</a:t>
            </a:r>
            <a:r>
              <a:rPr lang="en-US" altLang="zh-CN" sz="1800" dirty="0"/>
              <a:t>API</a:t>
            </a:r>
            <a:r>
              <a:rPr lang="zh-CN" altLang="zh-CN" sz="1800" dirty="0"/>
              <a:t>页面导航的综合应用</a:t>
            </a:r>
            <a:endParaRPr lang="en-US" altLang="zh-CN" sz="1800" dirty="0"/>
          </a:p>
          <a:p>
            <a:pPr marL="0" indent="0">
              <a:buNone/>
            </a:pPr>
            <a:endParaRPr lang="zh-CN" altLang="zh-CN" sz="1800" dirty="0"/>
          </a:p>
          <a:p>
            <a:pPr marL="0" indent="0">
              <a:buNone/>
            </a:pPr>
            <a:r>
              <a:rPr lang="zh-CN" altLang="zh-CN" sz="1800" dirty="0"/>
              <a:t>本示例将用于展示本节所学的页面导航</a:t>
            </a:r>
            <a:r>
              <a:rPr lang="en-US" altLang="zh-CN" sz="1800" dirty="0"/>
              <a:t>5</a:t>
            </a:r>
            <a:r>
              <a:rPr lang="zh-CN" altLang="zh-CN" sz="1800" dirty="0"/>
              <a:t>种设置方式，包括如下内容：</a:t>
            </a:r>
          </a:p>
          <a:p>
            <a:pPr lvl="0"/>
            <a:r>
              <a:rPr lang="en-US" altLang="zh-CN" sz="1800" dirty="0" err="1"/>
              <a:t>navigateTo</a:t>
            </a:r>
            <a:r>
              <a:rPr lang="zh-CN" altLang="zh-CN" sz="1800" dirty="0"/>
              <a:t>：跳转新页面；</a:t>
            </a:r>
          </a:p>
          <a:p>
            <a:pPr lvl="0"/>
            <a:r>
              <a:rPr lang="en-US" altLang="zh-CN" sz="1800" dirty="0" err="1"/>
              <a:t>navigateBack</a:t>
            </a:r>
            <a:r>
              <a:rPr lang="zh-CN" altLang="zh-CN" sz="1800" dirty="0"/>
              <a:t>：返回前一页面；</a:t>
            </a:r>
          </a:p>
          <a:p>
            <a:pPr lvl="0"/>
            <a:r>
              <a:rPr lang="en-US" altLang="zh-CN" sz="1800" dirty="0" err="1"/>
              <a:t>redirectTo</a:t>
            </a:r>
            <a:r>
              <a:rPr lang="zh-CN" altLang="zh-CN" sz="1800" dirty="0"/>
              <a:t>：当前页面重定向；</a:t>
            </a:r>
          </a:p>
          <a:p>
            <a:pPr lvl="0"/>
            <a:r>
              <a:rPr lang="en-US" altLang="zh-CN" sz="1800" dirty="0" err="1"/>
              <a:t>reLaunch</a:t>
            </a:r>
            <a:r>
              <a:rPr lang="zh-CN" altLang="zh-CN" sz="1800" dirty="0"/>
              <a:t>：重启页面；</a:t>
            </a:r>
          </a:p>
          <a:p>
            <a:pPr lvl="0"/>
            <a:r>
              <a:rPr lang="en-US" altLang="zh-CN" sz="1800" dirty="0" err="1"/>
              <a:t>switchTab</a:t>
            </a:r>
            <a:r>
              <a:rPr lang="zh-CN" altLang="zh-CN" sz="1800" dirty="0"/>
              <a:t>：切换到</a:t>
            </a:r>
            <a:r>
              <a:rPr lang="en-US" altLang="zh-CN" sz="1800" dirty="0" err="1"/>
              <a:t>tabBar</a:t>
            </a:r>
            <a:r>
              <a:rPr lang="zh-CN" altLang="zh-CN" sz="1800" dirty="0"/>
              <a:t>页面。</a:t>
            </a:r>
          </a:p>
          <a:p>
            <a:pPr marL="0" indent="0">
              <a:lnSpc>
                <a:spcPct val="150000"/>
              </a:lnSpc>
              <a:spcBef>
                <a:spcPts val="0"/>
              </a:spcBef>
              <a:buNone/>
            </a:pPr>
            <a:endParaRPr lang="en-US" altLang="zh-CN" sz="1800" dirty="0"/>
          </a:p>
          <a:p>
            <a:pPr marL="0" indent="0">
              <a:lnSpc>
                <a:spcPct val="150000"/>
              </a:lnSpc>
              <a:spcBef>
                <a:spcPts val="0"/>
              </a:spcBef>
              <a:buNone/>
            </a:pPr>
            <a:endParaRPr lang="zh-CN" altLang="zh-CN" sz="1800" dirty="0"/>
          </a:p>
          <a:p>
            <a:pPr marL="0" indent="0">
              <a:lnSpc>
                <a:spcPct val="150000"/>
              </a:lnSpc>
              <a:spcBef>
                <a:spcPts val="0"/>
              </a:spcBef>
              <a:buNone/>
            </a:pPr>
            <a:endParaRPr lang="zh-CN" altLang="zh-CN" sz="1800" dirty="0"/>
          </a:p>
        </p:txBody>
      </p:sp>
    </p:spTree>
    <p:extLst>
      <p:ext uri="{BB962C8B-B14F-4D97-AF65-F5344CB8AC3E}">
        <p14:creationId xmlns:p14="http://schemas.microsoft.com/office/powerpoint/2010/main" val="385196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t>页面导航</a:t>
            </a:r>
          </a:p>
        </p:txBody>
      </p:sp>
      <p:sp>
        <p:nvSpPr>
          <p:cNvPr id="3" name="文本占位符 2"/>
          <p:cNvSpPr>
            <a:spLocks noGrp="1"/>
          </p:cNvSpPr>
          <p:nvPr>
            <p:ph type="body" sz="quarter" idx="4294967295"/>
          </p:nvPr>
        </p:nvSpPr>
        <p:spPr>
          <a:xfrm>
            <a:off x="1376046" y="2233143"/>
            <a:ext cx="10182689" cy="412403"/>
          </a:xfrm>
          <a:prstGeom prst="rect">
            <a:avLst/>
          </a:prstGeom>
        </p:spPr>
        <p:txBody>
          <a:bodyPr/>
          <a:lstStyle/>
          <a:p>
            <a:pPr marL="0" indent="0">
              <a:buNone/>
            </a:pPr>
            <a:r>
              <a:rPr lang="zh-CN" altLang="zh-CN" sz="1800" dirty="0"/>
              <a:t>【例</a:t>
            </a:r>
            <a:r>
              <a:rPr lang="en-US" altLang="zh-CN" sz="1800" dirty="0"/>
              <a:t>11-9</a:t>
            </a:r>
            <a:r>
              <a:rPr lang="zh-CN" altLang="zh-CN" sz="1800" dirty="0"/>
              <a:t>】小程序界面</a:t>
            </a:r>
            <a:r>
              <a:rPr lang="en-US" altLang="zh-CN" sz="1800" dirty="0"/>
              <a:t>API</a:t>
            </a:r>
            <a:r>
              <a:rPr lang="zh-CN" altLang="zh-CN" sz="1800" dirty="0"/>
              <a:t>页面导航的综合应用</a:t>
            </a:r>
            <a:r>
              <a:rPr lang="en-US" altLang="zh-CN" sz="1800" dirty="0"/>
              <a:t>cont.</a:t>
            </a:r>
          </a:p>
          <a:p>
            <a:pPr marL="0" indent="0">
              <a:buNone/>
            </a:pPr>
            <a:endParaRPr lang="zh-CN" altLang="zh-CN" sz="1800" dirty="0"/>
          </a:p>
          <a:p>
            <a:pPr marL="0" indent="0">
              <a:lnSpc>
                <a:spcPct val="150000"/>
              </a:lnSpc>
              <a:spcBef>
                <a:spcPts val="0"/>
              </a:spcBef>
              <a:buNone/>
            </a:pPr>
            <a:endParaRPr lang="zh-CN" altLang="zh-CN" sz="1800" dirty="0"/>
          </a:p>
        </p:txBody>
      </p:sp>
      <p:pic>
        <p:nvPicPr>
          <p:cNvPr id="4" name="图片 3"/>
          <p:cNvPicPr>
            <a:picLocks noChangeAspect="1"/>
          </p:cNvPicPr>
          <p:nvPr/>
        </p:nvPicPr>
        <p:blipFill>
          <a:blip r:embed="rId2"/>
          <a:stretch>
            <a:fillRect/>
          </a:stretch>
        </p:blipFill>
        <p:spPr>
          <a:xfrm>
            <a:off x="1464816" y="3028671"/>
            <a:ext cx="4342303" cy="3700542"/>
          </a:xfrm>
          <a:prstGeom prst="rect">
            <a:avLst/>
          </a:prstGeom>
        </p:spPr>
      </p:pic>
      <p:pic>
        <p:nvPicPr>
          <p:cNvPr id="5" name="图片 4"/>
          <p:cNvPicPr>
            <a:picLocks noChangeAspect="1"/>
          </p:cNvPicPr>
          <p:nvPr/>
        </p:nvPicPr>
        <p:blipFill>
          <a:blip r:embed="rId3"/>
          <a:stretch>
            <a:fillRect/>
          </a:stretch>
        </p:blipFill>
        <p:spPr>
          <a:xfrm>
            <a:off x="6267634" y="2962029"/>
            <a:ext cx="4558191" cy="3833827"/>
          </a:xfrm>
          <a:prstGeom prst="rect">
            <a:avLst/>
          </a:prstGeom>
        </p:spPr>
      </p:pic>
    </p:spTree>
    <p:extLst>
      <p:ext uri="{BB962C8B-B14F-4D97-AF65-F5344CB8AC3E}">
        <p14:creationId xmlns:p14="http://schemas.microsoft.com/office/powerpoint/2010/main" val="3736180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330650" y="658349"/>
            <a:ext cx="3826789" cy="2373032"/>
          </a:xfrm>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872552" y="3035682"/>
            <a:ext cx="4742986" cy="825190"/>
          </a:xfrm>
        </p:spPr>
        <p:txBody>
          <a:bodyPr/>
          <a:lstStyle/>
          <a:p>
            <a:r>
              <a:rPr kumimoji="1" lang="zh-CN" altLang="en-US" b="1" dirty="0"/>
              <a:t>动画</a:t>
            </a:r>
          </a:p>
        </p:txBody>
      </p:sp>
    </p:spTree>
    <p:extLst>
      <p:ext uri="{BB962C8B-B14F-4D97-AF65-F5344CB8AC3E}">
        <p14:creationId xmlns:p14="http://schemas.microsoft.com/office/powerpoint/2010/main" val="1052009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4" name="文本框 8"/>
          <p:cNvSpPr txBox="1"/>
          <p:nvPr/>
        </p:nvSpPr>
        <p:spPr>
          <a:xfrm>
            <a:off x="1301075" y="2331610"/>
            <a:ext cx="10053429"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小程序组件拥有</a:t>
            </a:r>
            <a:r>
              <a:rPr lang="en-US" altLang="zh-CN" sz="2000" b="1" dirty="0">
                <a:solidFill>
                  <a:srgbClr val="C00000"/>
                </a:solidFill>
              </a:rPr>
              <a:t>animation</a:t>
            </a:r>
            <a:r>
              <a:rPr lang="zh-CN" altLang="zh-CN" sz="2000" dirty="0"/>
              <a:t>属性来显示动画，其动画效果实现需要三个步骤：</a:t>
            </a:r>
            <a:endParaRPr lang="en-US" altLang="zh-CN" sz="2000" dirty="0"/>
          </a:p>
          <a:p>
            <a:pPr>
              <a:lnSpc>
                <a:spcPct val="150000"/>
              </a:lnSpc>
            </a:pPr>
            <a:r>
              <a:rPr lang="zh-CN" altLang="zh-CN" sz="2000" dirty="0"/>
              <a:t>（</a:t>
            </a:r>
            <a:r>
              <a:rPr lang="en-US" altLang="zh-CN" sz="2000" dirty="0"/>
              <a:t>1</a:t>
            </a:r>
            <a:r>
              <a:rPr lang="zh-CN" altLang="zh-CN" sz="2000" dirty="0"/>
              <a:t>）创建动画实例；</a:t>
            </a:r>
            <a:endParaRPr lang="en-US" altLang="zh-CN" sz="2000" dirty="0"/>
          </a:p>
          <a:p>
            <a:pPr>
              <a:lnSpc>
                <a:spcPct val="150000"/>
              </a:lnSpc>
            </a:pPr>
            <a:r>
              <a:rPr lang="zh-CN" altLang="zh-CN" sz="2000" dirty="0"/>
              <a:t>（</a:t>
            </a:r>
            <a:r>
              <a:rPr lang="en-US" altLang="zh-CN" sz="2000" dirty="0"/>
              <a:t>2</a:t>
            </a:r>
            <a:r>
              <a:rPr lang="zh-CN" altLang="zh-CN" sz="2000" dirty="0"/>
              <a:t>）通过调用实例的方法来描述动画；</a:t>
            </a:r>
            <a:endParaRPr lang="en-US" altLang="zh-CN" sz="2000" dirty="0"/>
          </a:p>
          <a:p>
            <a:pPr>
              <a:lnSpc>
                <a:spcPct val="150000"/>
              </a:lnSpc>
            </a:pPr>
            <a:r>
              <a:rPr lang="zh-CN" altLang="zh-CN" sz="2000" dirty="0"/>
              <a:t>（</a:t>
            </a:r>
            <a:r>
              <a:rPr lang="en-US" altLang="zh-CN" sz="2000" dirty="0"/>
              <a:t>3</a:t>
            </a:r>
            <a:r>
              <a:rPr lang="zh-CN" altLang="zh-CN" sz="2000" dirty="0"/>
              <a:t>）通过动画实例的</a:t>
            </a:r>
            <a:r>
              <a:rPr lang="en-US" altLang="zh-CN" sz="2000" dirty="0"/>
              <a:t>export</a:t>
            </a:r>
            <a:r>
              <a:rPr lang="zh-CN" altLang="zh-CN" sz="2000" dirty="0"/>
              <a:t>方法导出动画数据传递给组件的</a:t>
            </a:r>
            <a:r>
              <a:rPr lang="en-US" altLang="zh-CN" sz="2000" dirty="0"/>
              <a:t>animation</a:t>
            </a:r>
            <a:r>
              <a:rPr lang="zh-CN" altLang="zh-CN" sz="2000" dirty="0"/>
              <a:t>属性。</a:t>
            </a:r>
          </a:p>
        </p:txBody>
      </p:sp>
    </p:spTree>
    <p:extLst>
      <p:ext uri="{BB962C8B-B14F-4D97-AF65-F5344CB8AC3E}">
        <p14:creationId xmlns:p14="http://schemas.microsoft.com/office/powerpoint/2010/main" val="260914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小程序使用</a:t>
            </a:r>
            <a:r>
              <a:rPr lang="en-US" altLang="zh-CN" sz="2000" dirty="0" err="1"/>
              <a:t>wx.createAnimation</a:t>
            </a:r>
            <a:r>
              <a:rPr lang="en-US" altLang="zh-CN" sz="2000" dirty="0"/>
              <a:t>(OBJECT)</a:t>
            </a:r>
            <a:r>
              <a:rPr lang="zh-CN" altLang="zh-CN" sz="2000" dirty="0"/>
              <a:t>可以创建一个动画实例</a:t>
            </a:r>
            <a:r>
              <a:rPr lang="en-US" altLang="zh-CN" sz="2000" dirty="0"/>
              <a:t>animation</a:t>
            </a:r>
            <a:r>
              <a:rPr lang="zh-CN" altLang="zh-CN" sz="2000" dirty="0"/>
              <a:t>。</a:t>
            </a:r>
          </a:p>
          <a:p>
            <a:pPr>
              <a:lnSpc>
                <a:spcPct val="150000"/>
              </a:lnSpc>
            </a:pPr>
            <a:r>
              <a:rPr lang="zh-CN" altLang="zh-CN" sz="2000" dirty="0"/>
              <a:t>其</a:t>
            </a:r>
            <a:r>
              <a:rPr lang="en-US" altLang="zh-CN" sz="2000" dirty="0"/>
              <a:t>OBJECT</a:t>
            </a:r>
            <a:r>
              <a:rPr lang="zh-CN" altLang="zh-CN" sz="2000" dirty="0"/>
              <a:t>参数说明如表所示。</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动画实例</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164992624"/>
              </p:ext>
            </p:extLst>
          </p:nvPr>
        </p:nvGraphicFramePr>
        <p:xfrm>
          <a:off x="1567543" y="3372644"/>
          <a:ext cx="7449457" cy="1687035"/>
        </p:xfrm>
        <a:graphic>
          <a:graphicData uri="http://schemas.openxmlformats.org/drawingml/2006/table">
            <a:tbl>
              <a:tblPr firstRow="1" firstCol="1" bandRow="1">
                <a:tableStyleId>{B301B821-A1FF-4177-AEE7-76D212191A09}</a:tableStyleId>
              </a:tblPr>
              <a:tblGrid>
                <a:gridCol w="1510944">
                  <a:extLst>
                    <a:ext uri="{9D8B030D-6E8A-4147-A177-3AD203B41FA5}">
                      <a16:colId xmlns:a16="http://schemas.microsoft.com/office/drawing/2014/main" val="20000"/>
                    </a:ext>
                  </a:extLst>
                </a:gridCol>
                <a:gridCol w="1047782">
                  <a:extLst>
                    <a:ext uri="{9D8B030D-6E8A-4147-A177-3AD203B41FA5}">
                      <a16:colId xmlns:a16="http://schemas.microsoft.com/office/drawing/2014/main" val="20001"/>
                    </a:ext>
                  </a:extLst>
                </a:gridCol>
                <a:gridCol w="609722">
                  <a:extLst>
                    <a:ext uri="{9D8B030D-6E8A-4147-A177-3AD203B41FA5}">
                      <a16:colId xmlns:a16="http://schemas.microsoft.com/office/drawing/2014/main" val="20002"/>
                    </a:ext>
                  </a:extLst>
                </a:gridCol>
                <a:gridCol w="1189484">
                  <a:extLst>
                    <a:ext uri="{9D8B030D-6E8A-4147-A177-3AD203B41FA5}">
                      <a16:colId xmlns:a16="http://schemas.microsoft.com/office/drawing/2014/main" val="20003"/>
                    </a:ext>
                  </a:extLst>
                </a:gridCol>
                <a:gridCol w="3091525">
                  <a:extLst>
                    <a:ext uri="{9D8B030D-6E8A-4147-A177-3AD203B41FA5}">
                      <a16:colId xmlns:a16="http://schemas.microsoft.com/office/drawing/2014/main" val="20004"/>
                    </a:ext>
                  </a:extLst>
                </a:gridCol>
              </a:tblGrid>
              <a:tr h="337407">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默认值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7407">
                <a:tc>
                  <a:txBody>
                    <a:bodyPr/>
                    <a:lstStyle/>
                    <a:p>
                      <a:pPr algn="l">
                        <a:lnSpc>
                          <a:spcPct val="150000"/>
                        </a:lnSpc>
                        <a:spcAft>
                          <a:spcPts val="0"/>
                        </a:spcAft>
                      </a:pPr>
                      <a:r>
                        <a:rPr lang="en-US" sz="1200" kern="0">
                          <a:effectLst/>
                        </a:rPr>
                        <a:t>duration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Integer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400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动画持续时间，单位</a:t>
                      </a:r>
                      <a:r>
                        <a:rPr lang="en-US" sz="1200" kern="0">
                          <a:effectLst/>
                        </a:rPr>
                        <a:t>ms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37407">
                <a:tc>
                  <a:txBody>
                    <a:bodyPr/>
                    <a:lstStyle/>
                    <a:p>
                      <a:pPr algn="l">
                        <a:lnSpc>
                          <a:spcPct val="150000"/>
                        </a:lnSpc>
                        <a:spcAft>
                          <a:spcPts val="0"/>
                        </a:spcAft>
                      </a:pPr>
                      <a:r>
                        <a:rPr lang="en-US" sz="1200" kern="0">
                          <a:effectLst/>
                        </a:rPr>
                        <a:t>timingFunction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"linear"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定义动画的效果</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37407">
                <a:tc>
                  <a:txBody>
                    <a:bodyPr/>
                    <a:lstStyle/>
                    <a:p>
                      <a:pPr algn="l">
                        <a:lnSpc>
                          <a:spcPct val="150000"/>
                        </a:lnSpc>
                        <a:spcAft>
                          <a:spcPts val="0"/>
                        </a:spcAft>
                      </a:pPr>
                      <a:r>
                        <a:rPr lang="en-US" sz="1200" kern="0">
                          <a:effectLst/>
                        </a:rPr>
                        <a:t>delay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Integer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动画延迟时间，单位</a:t>
                      </a:r>
                      <a:r>
                        <a:rPr lang="en-US" sz="1200" kern="0">
                          <a:effectLst/>
                        </a:rPr>
                        <a:t> ms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37407">
                <a:tc>
                  <a:txBody>
                    <a:bodyPr/>
                    <a:lstStyle/>
                    <a:p>
                      <a:pPr algn="l">
                        <a:lnSpc>
                          <a:spcPct val="150000"/>
                        </a:lnSpc>
                        <a:spcAft>
                          <a:spcPts val="0"/>
                        </a:spcAft>
                      </a:pPr>
                      <a:r>
                        <a:rPr lang="en-US" sz="1200" kern="0">
                          <a:effectLst/>
                        </a:rPr>
                        <a:t>transformOrigin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"50% 50% 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设置</a:t>
                      </a:r>
                      <a:r>
                        <a:rPr lang="en-US" sz="1200" kern="0" dirty="0">
                          <a:effectLst/>
                        </a:rPr>
                        <a:t>transform-origin</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4967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37856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1. </a:t>
            </a:r>
            <a:r>
              <a:rPr lang="zh-CN" altLang="en-US" sz="2000" b="1" dirty="0"/>
              <a:t>显示消息提示框</a:t>
            </a:r>
            <a:endParaRPr lang="en-US" altLang="zh-CN" sz="2000" b="1" dirty="0"/>
          </a:p>
          <a:p>
            <a:pPr>
              <a:lnSpc>
                <a:spcPct val="150000"/>
              </a:lnSpc>
            </a:pPr>
            <a:r>
              <a:rPr lang="en-US" altLang="zh-CN" sz="2000" dirty="0" err="1"/>
              <a:t>wx.showToast</a:t>
            </a:r>
            <a:r>
              <a:rPr lang="en-US" altLang="zh-CN" sz="2000" dirty="0"/>
              <a:t>(OBJECT)</a:t>
            </a:r>
            <a:r>
              <a:rPr lang="zh-CN" altLang="zh-CN" sz="2000" dirty="0"/>
              <a:t>示例代码如下：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en-US" altLang="zh-CN" sz="2000" dirty="0"/>
              <a:t> </a:t>
            </a:r>
            <a:r>
              <a:rPr lang="zh-CN" altLang="zh-CN" sz="2000" dirty="0"/>
              <a:t>上述代码表示显示带有“成功”字样和对勾（√）图标的消息提示框，该框出现</a:t>
            </a:r>
            <a:r>
              <a:rPr lang="en-US" altLang="zh-CN" sz="2000" dirty="0"/>
              <a:t>2</a:t>
            </a:r>
            <a:r>
              <a:rPr lang="zh-CN" altLang="zh-CN" sz="2000" dirty="0"/>
              <a:t>秒。</a:t>
            </a:r>
          </a:p>
        </p:txBody>
      </p:sp>
      <p:sp>
        <p:nvSpPr>
          <p:cNvPr id="5" name="矩形 4"/>
          <p:cNvSpPr/>
          <p:nvPr/>
        </p:nvSpPr>
        <p:spPr>
          <a:xfrm>
            <a:off x="1838651" y="1456619"/>
            <a:ext cx="1980029" cy="597921"/>
          </a:xfrm>
          <a:prstGeom prst="rect">
            <a:avLst/>
          </a:prstGeom>
        </p:spPr>
        <p:txBody>
          <a:bodyPr wrap="none">
            <a:spAutoFit/>
          </a:bodyPr>
          <a:lstStyle/>
          <a:p>
            <a:pPr lvl="0">
              <a:lnSpc>
                <a:spcPct val="130000"/>
              </a:lnSpc>
            </a:pPr>
            <a:r>
              <a:rPr lang="zh-CN" altLang="en-US" sz="2800" b="1" dirty="0">
                <a:solidFill>
                  <a:schemeClr val="accent1"/>
                </a:solidFill>
              </a:rPr>
              <a:t>消息提示框</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7" name="文本框 6"/>
          <p:cNvSpPr txBox="1"/>
          <p:nvPr/>
        </p:nvSpPr>
        <p:spPr>
          <a:xfrm>
            <a:off x="1126396" y="3392640"/>
            <a:ext cx="8997352" cy="2120902"/>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t>wx.showToast</a:t>
            </a:r>
            <a:r>
              <a:rPr lang="en-US" altLang="zh-CN" dirty="0"/>
              <a:t>({</a:t>
            </a:r>
            <a:endParaRPr lang="zh-CN" altLang="zh-CN" dirty="0"/>
          </a:p>
          <a:p>
            <a:pPr marL="342900" lvl="0" indent="-342900">
              <a:lnSpc>
                <a:spcPct val="150000"/>
              </a:lnSpc>
              <a:buFont typeface="+mj-lt"/>
              <a:buAutoNum type="arabicPeriod"/>
            </a:pPr>
            <a:r>
              <a:rPr lang="en-US" altLang="zh-CN" dirty="0"/>
              <a:t>  title: '</a:t>
            </a:r>
            <a:r>
              <a:rPr lang="zh-CN" altLang="zh-CN" dirty="0"/>
              <a:t>成功</a:t>
            </a:r>
            <a:r>
              <a:rPr lang="en-US" altLang="zh-CN" dirty="0"/>
              <a:t>',</a:t>
            </a:r>
            <a:endParaRPr lang="zh-CN" altLang="zh-CN" dirty="0"/>
          </a:p>
          <a:p>
            <a:pPr marL="342900" lvl="0" indent="-342900">
              <a:lnSpc>
                <a:spcPct val="150000"/>
              </a:lnSpc>
              <a:buFont typeface="+mj-lt"/>
              <a:buAutoNum type="arabicPeriod"/>
            </a:pPr>
            <a:r>
              <a:rPr lang="en-US" altLang="zh-CN" dirty="0"/>
              <a:t>  icon: 'success',</a:t>
            </a:r>
            <a:endParaRPr lang="zh-CN" altLang="zh-CN" dirty="0"/>
          </a:p>
          <a:p>
            <a:pPr marL="342900" lvl="0" indent="-342900">
              <a:lnSpc>
                <a:spcPct val="150000"/>
              </a:lnSpc>
              <a:buFont typeface="+mj-lt"/>
              <a:buAutoNum type="arabicPeriod"/>
            </a:pPr>
            <a:r>
              <a:rPr lang="en-US" altLang="zh-CN" dirty="0"/>
              <a:t>  duration: 2000</a:t>
            </a:r>
            <a:endParaRPr lang="zh-CN" altLang="zh-CN" dirty="0"/>
          </a:p>
          <a:p>
            <a:pPr marL="342900" indent="-342900">
              <a:lnSpc>
                <a:spcPct val="150000"/>
              </a:lnSpc>
              <a:buFont typeface="+mj-lt"/>
              <a:buAutoNum type="arabicPeriod"/>
            </a:pPr>
            <a:r>
              <a:rPr lang="en-US" altLang="zh-CN" dirty="0"/>
              <a:t>})</a:t>
            </a:r>
            <a:endParaRPr lang="zh-CN" altLang="zh-CN" dirty="0"/>
          </a:p>
        </p:txBody>
      </p:sp>
    </p:spTree>
    <p:extLst>
      <p:ext uri="{BB962C8B-B14F-4D97-AF65-F5344CB8AC3E}">
        <p14:creationId xmlns:p14="http://schemas.microsoft.com/office/powerpoint/2010/main" val="341060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37856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err="1"/>
              <a:t>timingFunction</a:t>
            </a:r>
            <a:r>
              <a:rPr lang="en-US" altLang="zh-CN" sz="2000" dirty="0"/>
              <a:t> </a:t>
            </a:r>
            <a:r>
              <a:rPr lang="zh-CN" altLang="zh-CN" sz="2000" dirty="0"/>
              <a:t>有效值如下：</a:t>
            </a:r>
          </a:p>
          <a:p>
            <a:pPr marL="342900" lvl="0" indent="-342900">
              <a:lnSpc>
                <a:spcPct val="150000"/>
              </a:lnSpc>
              <a:buFont typeface="Arial" panose="020B0604020202020204" pitchFamily="34" charset="0"/>
              <a:buChar char="•"/>
            </a:pPr>
            <a:r>
              <a:rPr lang="en-US" altLang="zh-CN" sz="2000" dirty="0"/>
              <a:t>linear</a:t>
            </a:r>
            <a:r>
              <a:rPr lang="zh-CN" altLang="zh-CN" sz="2000" dirty="0"/>
              <a:t>：动画从头到尾的速度是相同的；</a:t>
            </a:r>
          </a:p>
          <a:p>
            <a:pPr marL="342900" lvl="0" indent="-342900">
              <a:lnSpc>
                <a:spcPct val="150000"/>
              </a:lnSpc>
              <a:buFont typeface="Arial" panose="020B0604020202020204" pitchFamily="34" charset="0"/>
              <a:buChar char="•"/>
            </a:pPr>
            <a:r>
              <a:rPr lang="en-US" altLang="zh-CN" sz="2000" dirty="0"/>
              <a:t>ease</a:t>
            </a:r>
            <a:r>
              <a:rPr lang="zh-CN" altLang="zh-CN" sz="2000" dirty="0"/>
              <a:t>：动画以低速开始，然后加快，在结束前变慢；</a:t>
            </a:r>
          </a:p>
          <a:p>
            <a:pPr marL="342900" lvl="0" indent="-342900">
              <a:lnSpc>
                <a:spcPct val="150000"/>
              </a:lnSpc>
              <a:buFont typeface="Arial" panose="020B0604020202020204" pitchFamily="34" charset="0"/>
              <a:buChar char="•"/>
            </a:pPr>
            <a:r>
              <a:rPr lang="en-US" altLang="zh-CN" sz="2000" dirty="0"/>
              <a:t>ease-in</a:t>
            </a:r>
            <a:r>
              <a:rPr lang="zh-CN" altLang="zh-CN" sz="2000" dirty="0"/>
              <a:t>：动画以低速开始；</a:t>
            </a:r>
          </a:p>
          <a:p>
            <a:pPr marL="342900" lvl="0" indent="-342900">
              <a:lnSpc>
                <a:spcPct val="150000"/>
              </a:lnSpc>
              <a:buFont typeface="Arial" panose="020B0604020202020204" pitchFamily="34" charset="0"/>
              <a:buChar char="•"/>
            </a:pPr>
            <a:r>
              <a:rPr lang="en-US" altLang="zh-CN" sz="2000" dirty="0"/>
              <a:t>ease-in-out</a:t>
            </a:r>
            <a:r>
              <a:rPr lang="zh-CN" altLang="zh-CN" sz="2000" dirty="0"/>
              <a:t>：动画以低速开始和结束；</a:t>
            </a:r>
          </a:p>
          <a:p>
            <a:pPr marL="342900" lvl="0" indent="-342900">
              <a:lnSpc>
                <a:spcPct val="150000"/>
              </a:lnSpc>
              <a:buFont typeface="Arial" panose="020B0604020202020204" pitchFamily="34" charset="0"/>
              <a:buChar char="•"/>
            </a:pPr>
            <a:r>
              <a:rPr lang="en-US" altLang="zh-CN" sz="2000" dirty="0"/>
              <a:t>ease-out</a:t>
            </a:r>
            <a:r>
              <a:rPr lang="zh-CN" altLang="zh-CN" sz="2000" dirty="0"/>
              <a:t>：动画以低速结束；</a:t>
            </a:r>
          </a:p>
          <a:p>
            <a:pPr marL="342900" lvl="0" indent="-342900">
              <a:lnSpc>
                <a:spcPct val="150000"/>
              </a:lnSpc>
              <a:buFont typeface="Arial" panose="020B0604020202020204" pitchFamily="34" charset="0"/>
              <a:buChar char="•"/>
            </a:pPr>
            <a:r>
              <a:rPr lang="en-US" altLang="zh-CN" sz="2000" dirty="0"/>
              <a:t>step-start</a:t>
            </a:r>
            <a:r>
              <a:rPr lang="zh-CN" altLang="zh-CN" sz="2000" dirty="0"/>
              <a:t>：动画第一帧就跳至结束状态直到结束；</a:t>
            </a:r>
          </a:p>
          <a:p>
            <a:pPr marL="342900" lvl="0" indent="-342900">
              <a:lnSpc>
                <a:spcPct val="150000"/>
              </a:lnSpc>
              <a:buFont typeface="Arial" panose="020B0604020202020204" pitchFamily="34" charset="0"/>
              <a:buChar char="•"/>
            </a:pPr>
            <a:r>
              <a:rPr lang="en-US" altLang="zh-CN" sz="2000" dirty="0"/>
              <a:t>step-end</a:t>
            </a:r>
            <a:r>
              <a:rPr lang="zh-CN" altLang="zh-CN" sz="2000" dirty="0"/>
              <a:t>：动画一直保持开始状态，最后一帧跳到结束状态。</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动画实例</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Tree>
    <p:extLst>
      <p:ext uri="{BB962C8B-B14F-4D97-AF65-F5344CB8AC3E}">
        <p14:creationId xmlns:p14="http://schemas.microsoft.com/office/powerpoint/2010/main" val="20504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33239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err="1"/>
              <a:t>wx.createAnimation</a:t>
            </a:r>
            <a:r>
              <a:rPr lang="en-US" altLang="zh-CN" sz="2000" dirty="0"/>
              <a:t>(OBJECT)</a:t>
            </a:r>
            <a:r>
              <a:rPr lang="zh-CN" altLang="zh-CN" sz="2000" dirty="0"/>
              <a:t>示例代码如下：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sz="2000" dirty="0"/>
              <a:t>上述代码表示动画持续时间为</a:t>
            </a:r>
            <a:r>
              <a:rPr lang="en-US" altLang="zh-CN" sz="2000" dirty="0"/>
              <a:t>5</a:t>
            </a:r>
            <a:r>
              <a:rPr lang="zh-CN" altLang="zh-CN" sz="2000" dirty="0"/>
              <a:t>秒，且低速开始。</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动画实例</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7" name="文本框 6"/>
          <p:cNvSpPr txBox="1"/>
          <p:nvPr/>
        </p:nvSpPr>
        <p:spPr>
          <a:xfrm>
            <a:off x="1126396" y="2965920"/>
            <a:ext cx="8997352" cy="170540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mj-lt"/>
              <a:buAutoNum type="arabicPeriod"/>
            </a:pPr>
            <a:r>
              <a:rPr lang="en-US" altLang="zh-CN" dirty="0" err="1"/>
              <a:t>var</a:t>
            </a:r>
            <a:r>
              <a:rPr lang="en-US" altLang="zh-CN" dirty="0"/>
              <a:t> animation = </a:t>
            </a:r>
            <a:r>
              <a:rPr lang="en-US" altLang="zh-CN" dirty="0" err="1"/>
              <a:t>wx.createAnimation</a:t>
            </a:r>
            <a:r>
              <a:rPr lang="en-US" altLang="zh-CN" dirty="0"/>
              <a:t>({</a:t>
            </a:r>
            <a:endParaRPr lang="zh-CN" altLang="zh-CN" dirty="0"/>
          </a:p>
          <a:p>
            <a:pPr marL="342900" indent="-342900">
              <a:lnSpc>
                <a:spcPct val="150000"/>
              </a:lnSpc>
              <a:buFont typeface="+mj-lt"/>
              <a:buAutoNum type="arabicPeriod"/>
            </a:pPr>
            <a:r>
              <a:rPr lang="en-US" altLang="zh-CN" dirty="0"/>
              <a:t>  duration: 5000,</a:t>
            </a:r>
            <a:endParaRPr lang="zh-CN" altLang="zh-CN" dirty="0"/>
          </a:p>
          <a:p>
            <a:pPr marL="342900" indent="-342900">
              <a:lnSpc>
                <a:spcPct val="150000"/>
              </a:lnSpc>
              <a:buFont typeface="+mj-lt"/>
              <a:buAutoNum type="arabicPeriod"/>
            </a:pPr>
            <a:r>
              <a:rPr lang="en-US" altLang="zh-CN" dirty="0"/>
              <a:t>  </a:t>
            </a:r>
            <a:r>
              <a:rPr lang="en-US" altLang="zh-CN" dirty="0" err="1"/>
              <a:t>timingFunction</a:t>
            </a:r>
            <a:r>
              <a:rPr lang="en-US" altLang="zh-CN" dirty="0"/>
              <a:t>: "ease-in"</a:t>
            </a:r>
            <a:endParaRPr lang="zh-CN" altLang="zh-CN" dirty="0"/>
          </a:p>
          <a:p>
            <a:pPr marL="342900" indent="-342900">
              <a:lnSpc>
                <a:spcPct val="150000"/>
              </a:lnSpc>
              <a:buFont typeface="+mj-lt"/>
              <a:buAutoNum type="arabicPeriod"/>
            </a:pPr>
            <a:r>
              <a:rPr lang="en-US" altLang="zh-CN" dirty="0"/>
              <a:t>})</a:t>
            </a:r>
            <a:endParaRPr lang="zh-CN" altLang="zh-CN" dirty="0"/>
          </a:p>
        </p:txBody>
      </p:sp>
    </p:spTree>
    <p:extLst>
      <p:ext uri="{BB962C8B-B14F-4D97-AF65-F5344CB8AC3E}">
        <p14:creationId xmlns:p14="http://schemas.microsoft.com/office/powerpoint/2010/main" val="37743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动画实例可以调用</a:t>
            </a:r>
            <a:r>
              <a:rPr lang="en-US" altLang="zh-CN" sz="2000" dirty="0"/>
              <a:t>animation</a:t>
            </a:r>
            <a:r>
              <a:rPr lang="zh-CN" altLang="zh-CN" sz="2000" dirty="0"/>
              <a:t>对象的相关方法来描述动画，调用结束后会返回自身。</a:t>
            </a:r>
          </a:p>
          <a:p>
            <a:pPr>
              <a:lnSpc>
                <a:spcPct val="150000"/>
              </a:lnSpc>
            </a:pPr>
            <a:r>
              <a:rPr lang="en-US" altLang="zh-CN" sz="2000" dirty="0"/>
              <a:t>animation</a:t>
            </a:r>
            <a:r>
              <a:rPr lang="zh-CN" altLang="zh-CN" sz="2000" dirty="0"/>
              <a:t>对象的方法可以分为</a:t>
            </a:r>
            <a:r>
              <a:rPr lang="en-US" altLang="zh-CN" sz="2000" dirty="0"/>
              <a:t>6</a:t>
            </a:r>
            <a:r>
              <a:rPr lang="zh-CN" altLang="zh-CN" sz="2000" dirty="0"/>
              <a:t>类，分别用于控制组件的</a:t>
            </a:r>
            <a:r>
              <a:rPr lang="zh-CN" altLang="en-US" sz="2000" dirty="0"/>
              <a:t>：</a:t>
            </a:r>
            <a:endParaRPr lang="en-US" altLang="zh-CN" sz="2000" dirty="0"/>
          </a:p>
          <a:p>
            <a:pPr marL="342900" indent="-342900">
              <a:lnSpc>
                <a:spcPct val="150000"/>
              </a:lnSpc>
              <a:buFont typeface="Arial" panose="020B0604020202020204" pitchFamily="34" charset="0"/>
              <a:buChar char="•"/>
            </a:pPr>
            <a:r>
              <a:rPr lang="zh-CN" altLang="zh-CN" sz="2000" dirty="0"/>
              <a:t>样式</a:t>
            </a:r>
            <a:endParaRPr lang="en-US" altLang="zh-CN" sz="2000" dirty="0"/>
          </a:p>
          <a:p>
            <a:pPr marL="342900" indent="-342900">
              <a:lnSpc>
                <a:spcPct val="150000"/>
              </a:lnSpc>
              <a:buFont typeface="Arial" panose="020B0604020202020204" pitchFamily="34" charset="0"/>
              <a:buChar char="•"/>
            </a:pPr>
            <a:r>
              <a:rPr lang="zh-CN" altLang="zh-CN" sz="2000" dirty="0"/>
              <a:t>旋转</a:t>
            </a:r>
            <a:endParaRPr lang="en-US" altLang="zh-CN" sz="2000" dirty="0"/>
          </a:p>
          <a:p>
            <a:pPr marL="342900" indent="-342900">
              <a:lnSpc>
                <a:spcPct val="150000"/>
              </a:lnSpc>
              <a:buFont typeface="Arial" panose="020B0604020202020204" pitchFamily="34" charset="0"/>
              <a:buChar char="•"/>
            </a:pPr>
            <a:r>
              <a:rPr lang="zh-CN" altLang="zh-CN" sz="2000" dirty="0"/>
              <a:t>缩放</a:t>
            </a:r>
            <a:endParaRPr lang="en-US" altLang="zh-CN" sz="2000" dirty="0"/>
          </a:p>
          <a:p>
            <a:pPr marL="342900" indent="-342900">
              <a:lnSpc>
                <a:spcPct val="150000"/>
              </a:lnSpc>
              <a:buFont typeface="Arial" panose="020B0604020202020204" pitchFamily="34" charset="0"/>
              <a:buChar char="•"/>
            </a:pPr>
            <a:r>
              <a:rPr lang="zh-CN" altLang="zh-CN" sz="2000" dirty="0"/>
              <a:t>偏移</a:t>
            </a:r>
            <a:endParaRPr lang="en-US" altLang="zh-CN" sz="2000" dirty="0"/>
          </a:p>
          <a:p>
            <a:pPr marL="342900" indent="-342900">
              <a:lnSpc>
                <a:spcPct val="150000"/>
              </a:lnSpc>
              <a:buFont typeface="Arial" panose="020B0604020202020204" pitchFamily="34" charset="0"/>
              <a:buChar char="•"/>
            </a:pPr>
            <a:r>
              <a:rPr lang="zh-CN" altLang="zh-CN" sz="2000" dirty="0"/>
              <a:t>倾斜</a:t>
            </a:r>
            <a:endParaRPr lang="en-US" altLang="zh-CN" sz="2000" dirty="0"/>
          </a:p>
          <a:p>
            <a:pPr marL="342900" indent="-342900">
              <a:lnSpc>
                <a:spcPct val="150000"/>
              </a:lnSpc>
              <a:buFont typeface="Arial" panose="020B0604020202020204" pitchFamily="34" charset="0"/>
              <a:buChar char="•"/>
            </a:pPr>
            <a:r>
              <a:rPr lang="zh-CN" altLang="zh-CN" sz="2000" dirty="0"/>
              <a:t>矩阵变形</a:t>
            </a:r>
          </a:p>
          <a:p>
            <a:pPr>
              <a:lnSpc>
                <a:spcPct val="150000"/>
              </a:lnSpc>
            </a:pPr>
            <a:r>
              <a:rPr lang="zh-CN" altLang="zh-CN" sz="2000" dirty="0"/>
              <a:t>控制组件样式的方法说明如表所示。</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Tree>
    <p:extLst>
      <p:ext uri="{BB962C8B-B14F-4D97-AF65-F5344CB8AC3E}">
        <p14:creationId xmlns:p14="http://schemas.microsoft.com/office/powerpoint/2010/main" val="18383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5539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控制组件样式的方法说明如</a:t>
            </a:r>
            <a:r>
              <a:rPr lang="zh-CN" altLang="en-US" sz="2000" dirty="0"/>
              <a:t>下</a:t>
            </a:r>
            <a:r>
              <a:rPr lang="zh-CN" altLang="zh-CN" sz="2000" dirty="0"/>
              <a:t>表所示。</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7" name="表格 6"/>
          <p:cNvGraphicFramePr>
            <a:graphicFrameLocks noGrp="1"/>
          </p:cNvGraphicFramePr>
          <p:nvPr>
            <p:extLst>
              <p:ext uri="{D42A27DB-BD31-4B8C-83A1-F6EECF244321}">
                <p14:modId xmlns:p14="http://schemas.microsoft.com/office/powerpoint/2010/main" val="2376642949"/>
              </p:ext>
            </p:extLst>
          </p:nvPr>
        </p:nvGraphicFramePr>
        <p:xfrm>
          <a:off x="1026582" y="2821115"/>
          <a:ext cx="9911384" cy="3388095"/>
        </p:xfrm>
        <a:graphic>
          <a:graphicData uri="http://schemas.openxmlformats.org/drawingml/2006/table">
            <a:tbl>
              <a:tblPr firstRow="1" firstCol="1" bandRow="1">
                <a:tableStyleId>{B301B821-A1FF-4177-AEE7-76D212191A09}</a:tableStyleId>
              </a:tblPr>
              <a:tblGrid>
                <a:gridCol w="2250778">
                  <a:extLst>
                    <a:ext uri="{9D8B030D-6E8A-4147-A177-3AD203B41FA5}">
                      <a16:colId xmlns:a16="http://schemas.microsoft.com/office/drawing/2014/main" val="20000"/>
                    </a:ext>
                  </a:extLst>
                </a:gridCol>
                <a:gridCol w="1056636">
                  <a:extLst>
                    <a:ext uri="{9D8B030D-6E8A-4147-A177-3AD203B41FA5}">
                      <a16:colId xmlns:a16="http://schemas.microsoft.com/office/drawing/2014/main" val="20001"/>
                    </a:ext>
                  </a:extLst>
                </a:gridCol>
                <a:gridCol w="6603970">
                  <a:extLst>
                    <a:ext uri="{9D8B030D-6E8A-4147-A177-3AD203B41FA5}">
                      <a16:colId xmlns:a16="http://schemas.microsoft.com/office/drawing/2014/main" val="20002"/>
                    </a:ext>
                  </a:extLst>
                </a:gridCol>
              </a:tblGrid>
              <a:tr h="376455">
                <a:tc>
                  <a:txBody>
                    <a:bodyPr/>
                    <a:lstStyle/>
                    <a:p>
                      <a:pPr algn="l">
                        <a:lnSpc>
                          <a:spcPct val="150000"/>
                        </a:lnSpc>
                        <a:spcAft>
                          <a:spcPts val="0"/>
                        </a:spcAft>
                      </a:pPr>
                      <a:r>
                        <a:rPr lang="zh-CN" sz="1200" kern="0" dirty="0">
                          <a:effectLst/>
                        </a:rPr>
                        <a:t>方法</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6455">
                <a:tc>
                  <a:txBody>
                    <a:bodyPr/>
                    <a:lstStyle/>
                    <a:p>
                      <a:pPr algn="l">
                        <a:lnSpc>
                          <a:spcPct val="150000"/>
                        </a:lnSpc>
                        <a:spcAft>
                          <a:spcPts val="0"/>
                        </a:spcAft>
                      </a:pPr>
                      <a:r>
                        <a:rPr lang="en-US" sz="1200" kern="0">
                          <a:effectLst/>
                        </a:rPr>
                        <a:t>opacity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value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透明度，参数范围</a:t>
                      </a:r>
                      <a:r>
                        <a:rPr lang="en-US" sz="1200" kern="0">
                          <a:effectLst/>
                        </a:rPr>
                        <a:t> 0~1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6455">
                <a:tc>
                  <a:txBody>
                    <a:bodyPr/>
                    <a:lstStyle/>
                    <a:p>
                      <a:pPr algn="l">
                        <a:lnSpc>
                          <a:spcPct val="150000"/>
                        </a:lnSpc>
                        <a:spcAft>
                          <a:spcPts val="0"/>
                        </a:spcAft>
                      </a:pPr>
                      <a:r>
                        <a:rPr lang="en-US" sz="1200" kern="0">
                          <a:effectLst/>
                        </a:rPr>
                        <a:t>backgroundColor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color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颜色值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6455">
                <a:tc>
                  <a:txBody>
                    <a:bodyPr/>
                    <a:lstStyle/>
                    <a:p>
                      <a:pPr algn="l">
                        <a:lnSpc>
                          <a:spcPct val="150000"/>
                        </a:lnSpc>
                        <a:spcAft>
                          <a:spcPts val="0"/>
                        </a:spcAft>
                      </a:pPr>
                      <a:r>
                        <a:rPr lang="en-US" sz="1200" kern="0">
                          <a:effectLst/>
                        </a:rPr>
                        <a:t>width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长度值，如果传入</a:t>
                      </a:r>
                      <a:r>
                        <a:rPr lang="en-US" sz="1200" kern="0">
                          <a:effectLst/>
                        </a:rPr>
                        <a:t> Number </a:t>
                      </a:r>
                      <a:r>
                        <a:rPr lang="zh-CN" sz="1200" kern="0">
                          <a:effectLst/>
                        </a:rPr>
                        <a:t>则默认使用</a:t>
                      </a:r>
                      <a:r>
                        <a:rPr lang="en-US" sz="1200" kern="0">
                          <a:effectLst/>
                        </a:rPr>
                        <a:t> px</a:t>
                      </a:r>
                      <a:r>
                        <a:rPr lang="zh-CN" sz="1200" kern="0">
                          <a:effectLst/>
                        </a:rPr>
                        <a:t>，可传入其他自定义单位的长度值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6455">
                <a:tc>
                  <a:txBody>
                    <a:bodyPr/>
                    <a:lstStyle/>
                    <a:p>
                      <a:pPr algn="l">
                        <a:lnSpc>
                          <a:spcPct val="150000"/>
                        </a:lnSpc>
                        <a:spcAft>
                          <a:spcPts val="0"/>
                        </a:spcAft>
                      </a:pPr>
                      <a:r>
                        <a:rPr lang="en-US" sz="1200" kern="0">
                          <a:effectLst/>
                        </a:rPr>
                        <a:t>height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长度值，如果传入</a:t>
                      </a:r>
                      <a:r>
                        <a:rPr lang="en-US" sz="1200" kern="0">
                          <a:effectLst/>
                        </a:rPr>
                        <a:t> Number </a:t>
                      </a:r>
                      <a:r>
                        <a:rPr lang="zh-CN" sz="1200" kern="0">
                          <a:effectLst/>
                        </a:rPr>
                        <a:t>则默认使用</a:t>
                      </a:r>
                      <a:r>
                        <a:rPr lang="en-US" sz="1200" kern="0">
                          <a:effectLst/>
                        </a:rPr>
                        <a:t> px</a:t>
                      </a:r>
                      <a:r>
                        <a:rPr lang="zh-CN" sz="1200" kern="0">
                          <a:effectLst/>
                        </a:rPr>
                        <a:t>，可传入其他自定义单位的长度值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6455">
                <a:tc>
                  <a:txBody>
                    <a:bodyPr/>
                    <a:lstStyle/>
                    <a:p>
                      <a:pPr algn="l">
                        <a:lnSpc>
                          <a:spcPct val="150000"/>
                        </a:lnSpc>
                        <a:spcAft>
                          <a:spcPts val="0"/>
                        </a:spcAft>
                      </a:pPr>
                      <a:r>
                        <a:rPr lang="en-US" sz="1200" kern="0">
                          <a:effectLst/>
                        </a:rPr>
                        <a:t>top</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长度值，如果传入</a:t>
                      </a:r>
                      <a:r>
                        <a:rPr lang="en-US" sz="1200" kern="0">
                          <a:effectLst/>
                        </a:rPr>
                        <a:t> Number </a:t>
                      </a:r>
                      <a:r>
                        <a:rPr lang="zh-CN" sz="1200" kern="0">
                          <a:effectLst/>
                        </a:rPr>
                        <a:t>则默认使用</a:t>
                      </a:r>
                      <a:r>
                        <a:rPr lang="en-US" sz="1200" kern="0">
                          <a:effectLst/>
                        </a:rPr>
                        <a:t> px</a:t>
                      </a:r>
                      <a:r>
                        <a:rPr lang="zh-CN" sz="1200" kern="0">
                          <a:effectLst/>
                        </a:rPr>
                        <a:t>，可传入其他自定义单位的长度值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6455">
                <a:tc>
                  <a:txBody>
                    <a:bodyPr/>
                    <a:lstStyle/>
                    <a:p>
                      <a:pPr algn="l">
                        <a:lnSpc>
                          <a:spcPct val="150000"/>
                        </a:lnSpc>
                        <a:spcAft>
                          <a:spcPts val="0"/>
                        </a:spcAft>
                      </a:pPr>
                      <a:r>
                        <a:rPr lang="en-US" sz="1200" kern="0">
                          <a:effectLst/>
                        </a:rPr>
                        <a:t>left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长度值，如果传入</a:t>
                      </a:r>
                      <a:r>
                        <a:rPr lang="en-US" sz="1200" kern="0">
                          <a:effectLst/>
                        </a:rPr>
                        <a:t> Number </a:t>
                      </a:r>
                      <a:r>
                        <a:rPr lang="zh-CN" sz="1200" kern="0">
                          <a:effectLst/>
                        </a:rPr>
                        <a:t>则默认使用</a:t>
                      </a:r>
                      <a:r>
                        <a:rPr lang="en-US" sz="1200" kern="0">
                          <a:effectLst/>
                        </a:rPr>
                        <a:t> px</a:t>
                      </a:r>
                      <a:r>
                        <a:rPr lang="zh-CN" sz="1200" kern="0">
                          <a:effectLst/>
                        </a:rPr>
                        <a:t>，可传入其他自定义单位的长度值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76455">
                <a:tc>
                  <a:txBody>
                    <a:bodyPr/>
                    <a:lstStyle/>
                    <a:p>
                      <a:pPr algn="l">
                        <a:lnSpc>
                          <a:spcPct val="150000"/>
                        </a:lnSpc>
                        <a:spcAft>
                          <a:spcPts val="0"/>
                        </a:spcAft>
                      </a:pPr>
                      <a:r>
                        <a:rPr lang="en-US" sz="1200" kern="0">
                          <a:effectLst/>
                        </a:rPr>
                        <a:t>bottom</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长度值，如果传入</a:t>
                      </a:r>
                      <a:r>
                        <a:rPr lang="en-US" sz="1200" kern="0">
                          <a:effectLst/>
                        </a:rPr>
                        <a:t> Number </a:t>
                      </a:r>
                      <a:r>
                        <a:rPr lang="zh-CN" sz="1200" kern="0">
                          <a:effectLst/>
                        </a:rPr>
                        <a:t>则默认使用</a:t>
                      </a:r>
                      <a:r>
                        <a:rPr lang="en-US" sz="1200" kern="0">
                          <a:effectLst/>
                        </a:rPr>
                        <a:t> px</a:t>
                      </a:r>
                      <a:r>
                        <a:rPr lang="zh-CN" sz="1200" kern="0">
                          <a:effectLst/>
                        </a:rPr>
                        <a:t>，可传入其他自定义单位的长度值</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76455">
                <a:tc>
                  <a:txBody>
                    <a:bodyPr/>
                    <a:lstStyle/>
                    <a:p>
                      <a:pPr algn="l">
                        <a:lnSpc>
                          <a:spcPct val="150000"/>
                        </a:lnSpc>
                        <a:spcAft>
                          <a:spcPts val="0"/>
                        </a:spcAft>
                      </a:pPr>
                      <a:r>
                        <a:rPr lang="en-US" sz="1200" kern="0">
                          <a:effectLst/>
                        </a:rPr>
                        <a:t>right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length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长度值，如果传入</a:t>
                      </a:r>
                      <a:r>
                        <a:rPr lang="en-US" sz="1200" kern="0" dirty="0">
                          <a:effectLst/>
                        </a:rPr>
                        <a:t> Number </a:t>
                      </a:r>
                      <a:r>
                        <a:rPr lang="zh-CN" sz="1200" kern="0" dirty="0">
                          <a:effectLst/>
                        </a:rPr>
                        <a:t>则默认使用</a:t>
                      </a:r>
                      <a:r>
                        <a:rPr lang="en-US" sz="1200" kern="0" dirty="0">
                          <a:effectLst/>
                        </a:rPr>
                        <a:t> </a:t>
                      </a:r>
                      <a:r>
                        <a:rPr lang="en-US" sz="1200" kern="0" dirty="0" err="1">
                          <a:effectLst/>
                        </a:rPr>
                        <a:t>px</a:t>
                      </a:r>
                      <a:r>
                        <a:rPr lang="zh-CN" sz="1200" kern="0" dirty="0">
                          <a:effectLst/>
                        </a:rPr>
                        <a:t>，可传入其他自定义单位的长度值</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4780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控制组件旋转的方法说明如</a:t>
            </a:r>
            <a:r>
              <a:rPr lang="zh-CN" altLang="en-US" sz="2000" dirty="0"/>
              <a:t>下</a:t>
            </a:r>
            <a:r>
              <a:rPr lang="zh-CN" altLang="zh-CN" sz="2000" dirty="0"/>
              <a:t>表所示。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8" name="表格 7"/>
          <p:cNvGraphicFramePr>
            <a:graphicFrameLocks noGrp="1"/>
          </p:cNvGraphicFramePr>
          <p:nvPr>
            <p:extLst>
              <p:ext uri="{D42A27DB-BD31-4B8C-83A1-F6EECF244321}">
                <p14:modId xmlns:p14="http://schemas.microsoft.com/office/powerpoint/2010/main" val="1546640582"/>
              </p:ext>
            </p:extLst>
          </p:nvPr>
        </p:nvGraphicFramePr>
        <p:xfrm>
          <a:off x="1169255" y="2997759"/>
          <a:ext cx="8220890" cy="2180706"/>
        </p:xfrm>
        <a:graphic>
          <a:graphicData uri="http://schemas.openxmlformats.org/drawingml/2006/table">
            <a:tbl>
              <a:tblPr firstRow="1" firstCol="1" bandRow="1">
                <a:tableStyleId>{B301B821-A1FF-4177-AEE7-76D212191A09}</a:tableStyleId>
              </a:tblPr>
              <a:tblGrid>
                <a:gridCol w="1365227">
                  <a:extLst>
                    <a:ext uri="{9D8B030D-6E8A-4147-A177-3AD203B41FA5}">
                      <a16:colId xmlns:a16="http://schemas.microsoft.com/office/drawing/2014/main" val="20000"/>
                    </a:ext>
                  </a:extLst>
                </a:gridCol>
                <a:gridCol w="1451764">
                  <a:extLst>
                    <a:ext uri="{9D8B030D-6E8A-4147-A177-3AD203B41FA5}">
                      <a16:colId xmlns:a16="http://schemas.microsoft.com/office/drawing/2014/main" val="20001"/>
                    </a:ext>
                  </a:extLst>
                </a:gridCol>
                <a:gridCol w="5403899">
                  <a:extLst>
                    <a:ext uri="{9D8B030D-6E8A-4147-A177-3AD203B41FA5}">
                      <a16:colId xmlns:a16="http://schemas.microsoft.com/office/drawing/2014/main" val="20002"/>
                    </a:ext>
                  </a:extLst>
                </a:gridCol>
              </a:tblGrid>
              <a:tr h="363451">
                <a:tc>
                  <a:txBody>
                    <a:bodyPr/>
                    <a:lstStyle/>
                    <a:p>
                      <a:pPr algn="l">
                        <a:lnSpc>
                          <a:spcPct val="150000"/>
                        </a:lnSpc>
                        <a:spcAft>
                          <a:spcPts val="0"/>
                        </a:spcAft>
                      </a:pPr>
                      <a:r>
                        <a:rPr lang="zh-CN" sz="1200" kern="0">
                          <a:effectLst/>
                        </a:rPr>
                        <a:t>方法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3451">
                <a:tc>
                  <a:txBody>
                    <a:bodyPr/>
                    <a:lstStyle/>
                    <a:p>
                      <a:pPr algn="l">
                        <a:lnSpc>
                          <a:spcPct val="150000"/>
                        </a:lnSpc>
                        <a:spcAft>
                          <a:spcPts val="0"/>
                        </a:spcAft>
                      </a:pPr>
                      <a:r>
                        <a:rPr lang="en-US" sz="1200" kern="0">
                          <a:effectLst/>
                        </a:rPr>
                        <a:t>rotate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r>
                        <a:rPr lang="zh-CN" sz="1200" kern="0">
                          <a:effectLst/>
                        </a:rPr>
                        <a:t>的范围</a:t>
                      </a:r>
                      <a:r>
                        <a:rPr lang="en-US" sz="1200" kern="0">
                          <a:effectLst/>
                        </a:rPr>
                        <a:t>-180~180</a:t>
                      </a:r>
                      <a:r>
                        <a:rPr lang="zh-CN" sz="1200" kern="0">
                          <a:effectLst/>
                        </a:rPr>
                        <a:t>，从原点顺时针旋转一个</a:t>
                      </a:r>
                      <a:r>
                        <a:rPr lang="en-US" sz="1200" kern="0">
                          <a:effectLst/>
                        </a:rPr>
                        <a:t>deg</a:t>
                      </a:r>
                      <a:r>
                        <a:rPr lang="zh-CN" sz="1200" kern="0">
                          <a:effectLst/>
                        </a:rPr>
                        <a:t>角度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63451">
                <a:tc>
                  <a:txBody>
                    <a:bodyPr/>
                    <a:lstStyle/>
                    <a:p>
                      <a:pPr algn="l">
                        <a:lnSpc>
                          <a:spcPct val="150000"/>
                        </a:lnSpc>
                        <a:spcAft>
                          <a:spcPts val="0"/>
                        </a:spcAft>
                      </a:pPr>
                      <a:r>
                        <a:rPr lang="en-US" sz="1200" kern="0">
                          <a:effectLst/>
                        </a:rPr>
                        <a:t>rotateX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r>
                        <a:rPr lang="zh-CN" sz="1200" kern="0">
                          <a:effectLst/>
                        </a:rPr>
                        <a:t>的范围</a:t>
                      </a:r>
                      <a:r>
                        <a:rPr lang="en-US" sz="1200" kern="0">
                          <a:effectLst/>
                        </a:rPr>
                        <a:t>-180~180</a:t>
                      </a:r>
                      <a:r>
                        <a:rPr lang="zh-CN" sz="1200" kern="0">
                          <a:effectLst/>
                        </a:rPr>
                        <a:t>，在</a:t>
                      </a:r>
                      <a:r>
                        <a:rPr lang="en-US" sz="1200" kern="0">
                          <a:effectLst/>
                        </a:rPr>
                        <a:t>X</a:t>
                      </a:r>
                      <a:r>
                        <a:rPr lang="zh-CN" sz="1200" kern="0">
                          <a:effectLst/>
                        </a:rPr>
                        <a:t>轴旋转一个</a:t>
                      </a:r>
                      <a:r>
                        <a:rPr lang="en-US" sz="1200" kern="0">
                          <a:effectLst/>
                        </a:rPr>
                        <a:t>deg</a:t>
                      </a:r>
                      <a:r>
                        <a:rPr lang="zh-CN" sz="1200" kern="0">
                          <a:effectLst/>
                        </a:rPr>
                        <a:t>角度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3451">
                <a:tc>
                  <a:txBody>
                    <a:bodyPr/>
                    <a:lstStyle/>
                    <a:p>
                      <a:pPr algn="l">
                        <a:lnSpc>
                          <a:spcPct val="150000"/>
                        </a:lnSpc>
                        <a:spcAft>
                          <a:spcPts val="0"/>
                        </a:spcAft>
                      </a:pPr>
                      <a:r>
                        <a:rPr lang="en-US" sz="1200" kern="0">
                          <a:effectLst/>
                        </a:rPr>
                        <a:t>rotateY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r>
                        <a:rPr lang="zh-CN" sz="1200" kern="0">
                          <a:effectLst/>
                        </a:rPr>
                        <a:t>的范围</a:t>
                      </a:r>
                      <a:r>
                        <a:rPr lang="en-US" sz="1200" kern="0">
                          <a:effectLst/>
                        </a:rPr>
                        <a:t>-180~180</a:t>
                      </a:r>
                      <a:r>
                        <a:rPr lang="zh-CN" sz="1200" kern="0">
                          <a:effectLst/>
                        </a:rPr>
                        <a:t>，在</a:t>
                      </a:r>
                      <a:r>
                        <a:rPr lang="en-US" sz="1200" kern="0">
                          <a:effectLst/>
                        </a:rPr>
                        <a:t>Y</a:t>
                      </a:r>
                      <a:r>
                        <a:rPr lang="zh-CN" sz="1200" kern="0">
                          <a:effectLst/>
                        </a:rPr>
                        <a:t>轴旋转一个</a:t>
                      </a:r>
                      <a:r>
                        <a:rPr lang="en-US" sz="1200" kern="0">
                          <a:effectLst/>
                        </a:rPr>
                        <a:t>deg</a:t>
                      </a:r>
                      <a:r>
                        <a:rPr lang="zh-CN" sz="1200" kern="0">
                          <a:effectLst/>
                        </a:rPr>
                        <a:t>角度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3451">
                <a:tc>
                  <a:txBody>
                    <a:bodyPr/>
                    <a:lstStyle/>
                    <a:p>
                      <a:pPr algn="l">
                        <a:lnSpc>
                          <a:spcPct val="150000"/>
                        </a:lnSpc>
                        <a:spcAft>
                          <a:spcPts val="0"/>
                        </a:spcAft>
                      </a:pPr>
                      <a:r>
                        <a:rPr lang="en-US" sz="1200" kern="0">
                          <a:effectLst/>
                        </a:rPr>
                        <a:t>rotateZ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deg</a:t>
                      </a:r>
                      <a:r>
                        <a:rPr lang="zh-CN" sz="1200" kern="0">
                          <a:effectLst/>
                        </a:rPr>
                        <a:t>的范围</a:t>
                      </a:r>
                      <a:r>
                        <a:rPr lang="en-US" sz="1200" kern="0">
                          <a:effectLst/>
                        </a:rPr>
                        <a:t>-180~180</a:t>
                      </a:r>
                      <a:r>
                        <a:rPr lang="zh-CN" sz="1200" kern="0">
                          <a:effectLst/>
                        </a:rPr>
                        <a:t>，在</a:t>
                      </a:r>
                      <a:r>
                        <a:rPr lang="en-US" sz="1200" kern="0">
                          <a:effectLst/>
                        </a:rPr>
                        <a:t>Z</a:t>
                      </a:r>
                      <a:r>
                        <a:rPr lang="zh-CN" sz="1200" kern="0">
                          <a:effectLst/>
                        </a:rPr>
                        <a:t>轴旋转一个</a:t>
                      </a:r>
                      <a:r>
                        <a:rPr lang="en-US" sz="1200" kern="0">
                          <a:effectLst/>
                        </a:rPr>
                        <a:t>deg</a:t>
                      </a:r>
                      <a:r>
                        <a:rPr lang="zh-CN" sz="1200" kern="0">
                          <a:effectLst/>
                        </a:rPr>
                        <a:t>角度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63451">
                <a:tc>
                  <a:txBody>
                    <a:bodyPr/>
                    <a:lstStyle/>
                    <a:p>
                      <a:pPr algn="l">
                        <a:lnSpc>
                          <a:spcPct val="150000"/>
                        </a:lnSpc>
                        <a:spcAft>
                          <a:spcPts val="0"/>
                        </a:spcAft>
                      </a:pPr>
                      <a:r>
                        <a:rPr lang="en-US" sz="1200" kern="0">
                          <a:effectLst/>
                        </a:rPr>
                        <a:t>rotate3d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(x,y,z,deg)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同</a:t>
                      </a:r>
                      <a:r>
                        <a:rPr lang="en-US" sz="1200" kern="0" dirty="0">
                          <a:effectLst/>
                        </a:rPr>
                        <a:t>transform-function rotate3d</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8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a:t>
            </a:r>
            <a:r>
              <a:rPr lang="zh-CN" altLang="en-US" sz="2000" dirty="0"/>
              <a:t>缩放</a:t>
            </a:r>
            <a:r>
              <a:rPr lang="zh-CN" altLang="zh-CN" sz="2000" dirty="0"/>
              <a:t>的方法说明如</a:t>
            </a:r>
            <a:r>
              <a:rPr lang="zh-CN" altLang="en-US" sz="2000" dirty="0"/>
              <a:t>下</a:t>
            </a:r>
            <a:r>
              <a:rPr lang="zh-CN" altLang="zh-CN" sz="2000" dirty="0"/>
              <a:t>表所示。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7" name="表格 6"/>
          <p:cNvGraphicFramePr>
            <a:graphicFrameLocks noGrp="1"/>
          </p:cNvGraphicFramePr>
          <p:nvPr>
            <p:extLst>
              <p:ext uri="{D42A27DB-BD31-4B8C-83A1-F6EECF244321}">
                <p14:modId xmlns:p14="http://schemas.microsoft.com/office/powerpoint/2010/main" val="4189018247"/>
              </p:ext>
            </p:extLst>
          </p:nvPr>
        </p:nvGraphicFramePr>
        <p:xfrm>
          <a:off x="1234962" y="2992615"/>
          <a:ext cx="9023734" cy="2283528"/>
        </p:xfrm>
        <a:graphic>
          <a:graphicData uri="http://schemas.openxmlformats.org/drawingml/2006/table">
            <a:tbl>
              <a:tblPr firstRow="1" firstCol="1" bandRow="1">
                <a:tableStyleId>{B301B821-A1FF-4177-AEE7-76D212191A09}</a:tableStyleId>
              </a:tblPr>
              <a:tblGrid>
                <a:gridCol w="1071673">
                  <a:extLst>
                    <a:ext uri="{9D8B030D-6E8A-4147-A177-3AD203B41FA5}">
                      <a16:colId xmlns:a16="http://schemas.microsoft.com/office/drawing/2014/main" val="20000"/>
                    </a:ext>
                  </a:extLst>
                </a:gridCol>
                <a:gridCol w="924245">
                  <a:extLst>
                    <a:ext uri="{9D8B030D-6E8A-4147-A177-3AD203B41FA5}">
                      <a16:colId xmlns:a16="http://schemas.microsoft.com/office/drawing/2014/main" val="20001"/>
                    </a:ext>
                  </a:extLst>
                </a:gridCol>
                <a:gridCol w="7027816">
                  <a:extLst>
                    <a:ext uri="{9D8B030D-6E8A-4147-A177-3AD203B41FA5}">
                      <a16:colId xmlns:a16="http://schemas.microsoft.com/office/drawing/2014/main" val="20002"/>
                    </a:ext>
                  </a:extLst>
                </a:gridCol>
              </a:tblGrid>
              <a:tr h="380588">
                <a:tc>
                  <a:txBody>
                    <a:bodyPr/>
                    <a:lstStyle/>
                    <a:p>
                      <a:pPr algn="l">
                        <a:lnSpc>
                          <a:spcPct val="150000"/>
                        </a:lnSpc>
                        <a:spcAft>
                          <a:spcPts val="0"/>
                        </a:spcAft>
                      </a:pPr>
                      <a:r>
                        <a:rPr lang="zh-CN" sz="1200" kern="0" dirty="0">
                          <a:effectLst/>
                        </a:rPr>
                        <a:t>方法</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0588">
                <a:tc>
                  <a:txBody>
                    <a:bodyPr/>
                    <a:lstStyle/>
                    <a:p>
                      <a:pPr algn="l">
                        <a:lnSpc>
                          <a:spcPct val="150000"/>
                        </a:lnSpc>
                        <a:spcAft>
                          <a:spcPts val="0"/>
                        </a:spcAft>
                      </a:pPr>
                      <a:r>
                        <a:rPr lang="en-US" sz="1200" kern="0">
                          <a:effectLst/>
                        </a:rPr>
                        <a:t>scale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dirty="0" err="1">
                          <a:effectLst/>
                        </a:rPr>
                        <a:t>sx</a:t>
                      </a:r>
                      <a:r>
                        <a:rPr lang="en-US" sz="1200" kern="0" dirty="0">
                          <a:effectLst/>
                        </a:rPr>
                        <a:t>,[</a:t>
                      </a:r>
                      <a:r>
                        <a:rPr lang="en-US" sz="1200" kern="0" dirty="0" err="1">
                          <a:effectLst/>
                        </a:rPr>
                        <a:t>sy</a:t>
                      </a:r>
                      <a:r>
                        <a:rPr lang="en-US" sz="1200" kern="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一个参数时，表示在</a:t>
                      </a:r>
                      <a:r>
                        <a:rPr lang="en-US" sz="1200" kern="0">
                          <a:effectLst/>
                        </a:rPr>
                        <a:t>X</a:t>
                      </a:r>
                      <a:r>
                        <a:rPr lang="zh-CN" sz="1200" kern="0">
                          <a:effectLst/>
                        </a:rPr>
                        <a:t>轴、</a:t>
                      </a:r>
                      <a:r>
                        <a:rPr lang="en-US" sz="1200" kern="0">
                          <a:effectLst/>
                        </a:rPr>
                        <a:t>Y</a:t>
                      </a:r>
                      <a:r>
                        <a:rPr lang="zh-CN" sz="1200" kern="0">
                          <a:effectLst/>
                        </a:rPr>
                        <a:t>轴同时缩放</a:t>
                      </a:r>
                      <a:r>
                        <a:rPr lang="en-US" sz="1200" kern="0">
                          <a:effectLst/>
                        </a:rPr>
                        <a:t>sx</a:t>
                      </a:r>
                      <a:r>
                        <a:rPr lang="zh-CN" sz="1200" kern="0">
                          <a:effectLst/>
                        </a:rPr>
                        <a:t>倍数；两个参数时表示在</a:t>
                      </a:r>
                      <a:r>
                        <a:rPr lang="en-US" sz="1200" kern="0">
                          <a:effectLst/>
                        </a:rPr>
                        <a:t>X</a:t>
                      </a:r>
                      <a:r>
                        <a:rPr lang="zh-CN" sz="1200" kern="0">
                          <a:effectLst/>
                        </a:rPr>
                        <a:t>轴缩放</a:t>
                      </a:r>
                      <a:r>
                        <a:rPr lang="en-US" sz="1200" kern="0">
                          <a:effectLst/>
                        </a:rPr>
                        <a:t>sx</a:t>
                      </a:r>
                      <a:r>
                        <a:rPr lang="zh-CN" sz="1200" kern="0">
                          <a:effectLst/>
                        </a:rPr>
                        <a:t>倍数，在</a:t>
                      </a:r>
                      <a:r>
                        <a:rPr lang="en-US" sz="1200" kern="0">
                          <a:effectLst/>
                        </a:rPr>
                        <a:t>Y</a:t>
                      </a:r>
                      <a:r>
                        <a:rPr lang="zh-CN" sz="1200" kern="0">
                          <a:effectLst/>
                        </a:rPr>
                        <a:t>轴缩放</a:t>
                      </a:r>
                      <a:r>
                        <a:rPr lang="en-US" sz="1200" kern="0">
                          <a:effectLst/>
                        </a:rPr>
                        <a:t>sy</a:t>
                      </a:r>
                      <a:r>
                        <a:rPr lang="zh-CN" sz="1200" kern="0">
                          <a:effectLst/>
                        </a:rPr>
                        <a:t>倍数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0588">
                <a:tc>
                  <a:txBody>
                    <a:bodyPr/>
                    <a:lstStyle/>
                    <a:p>
                      <a:pPr algn="l">
                        <a:lnSpc>
                          <a:spcPct val="150000"/>
                        </a:lnSpc>
                        <a:spcAft>
                          <a:spcPts val="0"/>
                        </a:spcAft>
                      </a:pPr>
                      <a:r>
                        <a:rPr lang="en-US" sz="1200" kern="0">
                          <a:effectLst/>
                        </a:rPr>
                        <a:t>scaleX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在</a:t>
                      </a:r>
                      <a:r>
                        <a:rPr lang="en-US" sz="1200" kern="0">
                          <a:effectLst/>
                        </a:rPr>
                        <a:t>X</a:t>
                      </a:r>
                      <a:r>
                        <a:rPr lang="zh-CN" sz="1200" kern="0">
                          <a:effectLst/>
                        </a:rPr>
                        <a:t>轴缩放</a:t>
                      </a:r>
                      <a:r>
                        <a:rPr lang="en-US" sz="1200" kern="0">
                          <a:effectLst/>
                        </a:rPr>
                        <a:t>sx</a:t>
                      </a:r>
                      <a:r>
                        <a:rPr lang="zh-CN" sz="1200" kern="0">
                          <a:effectLst/>
                        </a:rPr>
                        <a:t>倍数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0588">
                <a:tc>
                  <a:txBody>
                    <a:bodyPr/>
                    <a:lstStyle/>
                    <a:p>
                      <a:pPr algn="l">
                        <a:lnSpc>
                          <a:spcPct val="150000"/>
                        </a:lnSpc>
                        <a:spcAft>
                          <a:spcPts val="0"/>
                        </a:spcAft>
                      </a:pPr>
                      <a:r>
                        <a:rPr lang="en-US" sz="1200" kern="0">
                          <a:effectLst/>
                        </a:rPr>
                        <a:t>scaleY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在</a:t>
                      </a:r>
                      <a:r>
                        <a:rPr lang="en-US" sz="1200" kern="0">
                          <a:effectLst/>
                        </a:rPr>
                        <a:t>Y</a:t>
                      </a:r>
                      <a:r>
                        <a:rPr lang="zh-CN" sz="1200" kern="0">
                          <a:effectLst/>
                        </a:rPr>
                        <a:t>轴缩放</a:t>
                      </a:r>
                      <a:r>
                        <a:rPr lang="en-US" sz="1200" kern="0">
                          <a:effectLst/>
                        </a:rPr>
                        <a:t>sy</a:t>
                      </a:r>
                      <a:r>
                        <a:rPr lang="zh-CN" sz="1200" kern="0">
                          <a:effectLst/>
                        </a:rPr>
                        <a:t>倍数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0588">
                <a:tc>
                  <a:txBody>
                    <a:bodyPr/>
                    <a:lstStyle/>
                    <a:p>
                      <a:pPr algn="l">
                        <a:lnSpc>
                          <a:spcPct val="150000"/>
                        </a:lnSpc>
                        <a:spcAft>
                          <a:spcPts val="0"/>
                        </a:spcAft>
                      </a:pPr>
                      <a:r>
                        <a:rPr lang="en-US" sz="1200" kern="0">
                          <a:effectLst/>
                        </a:rPr>
                        <a:t>scaleZ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在</a:t>
                      </a:r>
                      <a:r>
                        <a:rPr lang="en-US" sz="1200" kern="0">
                          <a:effectLst/>
                        </a:rPr>
                        <a:t>Z</a:t>
                      </a:r>
                      <a:r>
                        <a:rPr lang="zh-CN" sz="1200" kern="0">
                          <a:effectLst/>
                        </a:rPr>
                        <a:t>轴缩放</a:t>
                      </a:r>
                      <a:r>
                        <a:rPr lang="en-US" sz="1200" kern="0">
                          <a:effectLst/>
                        </a:rPr>
                        <a:t>sy</a:t>
                      </a:r>
                      <a:r>
                        <a:rPr lang="zh-CN" sz="1200" kern="0">
                          <a:effectLst/>
                        </a:rPr>
                        <a:t>倍数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80588">
                <a:tc>
                  <a:txBody>
                    <a:bodyPr/>
                    <a:lstStyle/>
                    <a:p>
                      <a:pPr algn="l">
                        <a:lnSpc>
                          <a:spcPct val="150000"/>
                        </a:lnSpc>
                        <a:spcAft>
                          <a:spcPts val="0"/>
                        </a:spcAft>
                      </a:pPr>
                      <a:r>
                        <a:rPr lang="en-US" sz="1200" kern="0">
                          <a:effectLst/>
                        </a:rPr>
                        <a:t>scale3d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(sx,sy,sz)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在</a:t>
                      </a:r>
                      <a:r>
                        <a:rPr lang="en-US" sz="1200" kern="0" dirty="0">
                          <a:effectLst/>
                        </a:rPr>
                        <a:t>X</a:t>
                      </a:r>
                      <a:r>
                        <a:rPr lang="zh-CN" sz="1200" kern="0" dirty="0">
                          <a:effectLst/>
                        </a:rPr>
                        <a:t>轴缩放</a:t>
                      </a:r>
                      <a:r>
                        <a:rPr lang="en-US" sz="1200" kern="0" dirty="0" err="1">
                          <a:effectLst/>
                        </a:rPr>
                        <a:t>sx</a:t>
                      </a:r>
                      <a:r>
                        <a:rPr lang="zh-CN" sz="1200" kern="0" dirty="0">
                          <a:effectLst/>
                        </a:rPr>
                        <a:t>倍数，在</a:t>
                      </a:r>
                      <a:r>
                        <a:rPr lang="en-US" sz="1200" kern="0" dirty="0">
                          <a:effectLst/>
                        </a:rPr>
                        <a:t>Y</a:t>
                      </a:r>
                      <a:r>
                        <a:rPr lang="zh-CN" sz="1200" kern="0" dirty="0">
                          <a:effectLst/>
                        </a:rPr>
                        <a:t>轴缩放</a:t>
                      </a:r>
                      <a:r>
                        <a:rPr lang="en-US" sz="1200" kern="0" dirty="0" err="1">
                          <a:effectLst/>
                        </a:rPr>
                        <a:t>sy</a:t>
                      </a:r>
                      <a:r>
                        <a:rPr lang="zh-CN" sz="1200" kern="0" dirty="0">
                          <a:effectLst/>
                        </a:rPr>
                        <a:t>倍数，在</a:t>
                      </a:r>
                      <a:r>
                        <a:rPr lang="en-US" sz="1200" kern="0" dirty="0">
                          <a:effectLst/>
                        </a:rPr>
                        <a:t>Z</a:t>
                      </a:r>
                      <a:r>
                        <a:rPr lang="zh-CN" sz="1200" kern="0" dirty="0">
                          <a:effectLst/>
                        </a:rPr>
                        <a:t>轴缩放</a:t>
                      </a:r>
                      <a:r>
                        <a:rPr lang="en-US" sz="1200" kern="0" dirty="0" err="1">
                          <a:effectLst/>
                        </a:rPr>
                        <a:t>sz</a:t>
                      </a:r>
                      <a:r>
                        <a:rPr lang="zh-CN" sz="1200" kern="0" dirty="0">
                          <a:effectLst/>
                        </a:rPr>
                        <a:t>倍数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014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a:t>
            </a:r>
            <a:r>
              <a:rPr lang="zh-CN" altLang="en-US" sz="2000" dirty="0"/>
              <a:t>偏移</a:t>
            </a:r>
            <a:r>
              <a:rPr lang="zh-CN" altLang="zh-CN" sz="2000" dirty="0"/>
              <a:t>的方法说明如</a:t>
            </a:r>
            <a:r>
              <a:rPr lang="zh-CN" altLang="en-US" sz="2000" dirty="0"/>
              <a:t>下</a:t>
            </a:r>
            <a:r>
              <a:rPr lang="zh-CN" altLang="zh-CN" sz="2000" dirty="0"/>
              <a:t>表所示。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8" name="表格 7"/>
          <p:cNvGraphicFramePr>
            <a:graphicFrameLocks noGrp="1"/>
          </p:cNvGraphicFramePr>
          <p:nvPr>
            <p:extLst>
              <p:ext uri="{D42A27DB-BD31-4B8C-83A1-F6EECF244321}">
                <p14:modId xmlns:p14="http://schemas.microsoft.com/office/powerpoint/2010/main" val="3100960657"/>
              </p:ext>
            </p:extLst>
          </p:nvPr>
        </p:nvGraphicFramePr>
        <p:xfrm>
          <a:off x="1323702" y="3121180"/>
          <a:ext cx="8656320" cy="2373930"/>
        </p:xfrm>
        <a:graphic>
          <a:graphicData uri="http://schemas.openxmlformats.org/drawingml/2006/table">
            <a:tbl>
              <a:tblPr firstRow="1" firstCol="1" bandRow="1">
                <a:tableStyleId>{B301B821-A1FF-4177-AEE7-76D212191A09}</a:tableStyleId>
              </a:tblPr>
              <a:tblGrid>
                <a:gridCol w="1502241">
                  <a:extLst>
                    <a:ext uri="{9D8B030D-6E8A-4147-A177-3AD203B41FA5}">
                      <a16:colId xmlns:a16="http://schemas.microsoft.com/office/drawing/2014/main" val="20000"/>
                    </a:ext>
                  </a:extLst>
                </a:gridCol>
                <a:gridCol w="1014487">
                  <a:extLst>
                    <a:ext uri="{9D8B030D-6E8A-4147-A177-3AD203B41FA5}">
                      <a16:colId xmlns:a16="http://schemas.microsoft.com/office/drawing/2014/main" val="20001"/>
                    </a:ext>
                  </a:extLst>
                </a:gridCol>
                <a:gridCol w="6139592">
                  <a:extLst>
                    <a:ext uri="{9D8B030D-6E8A-4147-A177-3AD203B41FA5}">
                      <a16:colId xmlns:a16="http://schemas.microsoft.com/office/drawing/2014/main" val="20002"/>
                    </a:ext>
                  </a:extLst>
                </a:gridCol>
              </a:tblGrid>
              <a:tr h="395655">
                <a:tc>
                  <a:txBody>
                    <a:bodyPr/>
                    <a:lstStyle/>
                    <a:p>
                      <a:pPr algn="l">
                        <a:lnSpc>
                          <a:spcPct val="150000"/>
                        </a:lnSpc>
                        <a:spcAft>
                          <a:spcPts val="0"/>
                        </a:spcAft>
                      </a:pPr>
                      <a:r>
                        <a:rPr lang="zh-CN" sz="1200" kern="0" dirty="0">
                          <a:effectLst/>
                        </a:rPr>
                        <a:t>方法</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5655">
                <a:tc>
                  <a:txBody>
                    <a:bodyPr/>
                    <a:lstStyle/>
                    <a:p>
                      <a:pPr algn="l">
                        <a:lnSpc>
                          <a:spcPct val="150000"/>
                        </a:lnSpc>
                        <a:spcAft>
                          <a:spcPts val="0"/>
                        </a:spcAft>
                      </a:pPr>
                      <a:r>
                        <a:rPr lang="en-US" sz="1200" kern="0">
                          <a:effectLst/>
                        </a:rPr>
                        <a:t>translate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tx,[ty]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一个参数时，表示在</a:t>
                      </a:r>
                      <a:r>
                        <a:rPr lang="en-US" sz="1200" kern="0">
                          <a:effectLst/>
                        </a:rPr>
                        <a:t>X</a:t>
                      </a:r>
                      <a:r>
                        <a:rPr lang="zh-CN" sz="1200" kern="0">
                          <a:effectLst/>
                        </a:rPr>
                        <a:t>轴偏移</a:t>
                      </a:r>
                      <a:r>
                        <a:rPr lang="en-US" sz="1200" kern="0">
                          <a:effectLst/>
                        </a:rPr>
                        <a:t>tx</a:t>
                      </a:r>
                      <a:r>
                        <a:rPr lang="zh-CN" sz="1200" kern="0">
                          <a:effectLst/>
                        </a:rPr>
                        <a:t>；两个参数时，表示在</a:t>
                      </a:r>
                      <a:r>
                        <a:rPr lang="en-US" sz="1200" kern="0">
                          <a:effectLst/>
                        </a:rPr>
                        <a:t>X</a:t>
                      </a:r>
                      <a:r>
                        <a:rPr lang="zh-CN" sz="1200" kern="0">
                          <a:effectLst/>
                        </a:rPr>
                        <a:t>轴偏移</a:t>
                      </a:r>
                      <a:r>
                        <a:rPr lang="en-US" sz="1200" kern="0">
                          <a:effectLst/>
                        </a:rPr>
                        <a:t>tx</a:t>
                      </a:r>
                      <a:r>
                        <a:rPr lang="zh-CN" sz="1200" kern="0">
                          <a:effectLst/>
                        </a:rPr>
                        <a:t>，在</a:t>
                      </a:r>
                      <a:r>
                        <a:rPr lang="en-US" sz="1200" kern="0">
                          <a:effectLst/>
                        </a:rPr>
                        <a:t>Y</a:t>
                      </a:r>
                      <a:r>
                        <a:rPr lang="zh-CN" sz="1200" kern="0">
                          <a:effectLst/>
                        </a:rPr>
                        <a:t>轴偏移</a:t>
                      </a:r>
                      <a:r>
                        <a:rPr lang="en-US" sz="1200" kern="0">
                          <a:effectLst/>
                        </a:rPr>
                        <a:t>ty</a:t>
                      </a:r>
                      <a:r>
                        <a:rPr lang="zh-CN" sz="1200" kern="0">
                          <a:effectLst/>
                        </a:rPr>
                        <a: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95655">
                <a:tc>
                  <a:txBody>
                    <a:bodyPr/>
                    <a:lstStyle/>
                    <a:p>
                      <a:pPr algn="l">
                        <a:lnSpc>
                          <a:spcPct val="150000"/>
                        </a:lnSpc>
                        <a:spcAft>
                          <a:spcPts val="0"/>
                        </a:spcAft>
                      </a:pPr>
                      <a:r>
                        <a:rPr lang="en-US" sz="1200" kern="0" dirty="0" err="1">
                          <a:effectLst/>
                        </a:rPr>
                        <a:t>translateX</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在</a:t>
                      </a:r>
                      <a:r>
                        <a:rPr lang="en-US" sz="1200" kern="0">
                          <a:effectLst/>
                        </a:rPr>
                        <a:t>X</a:t>
                      </a:r>
                      <a:r>
                        <a:rPr lang="zh-CN" sz="1200" kern="0">
                          <a:effectLst/>
                        </a:rPr>
                        <a:t>轴偏移</a:t>
                      </a:r>
                      <a:r>
                        <a:rPr lang="en-US" sz="1200" kern="0">
                          <a:effectLst/>
                        </a:rPr>
                        <a:t>tx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95655">
                <a:tc>
                  <a:txBody>
                    <a:bodyPr/>
                    <a:lstStyle/>
                    <a:p>
                      <a:pPr algn="l">
                        <a:lnSpc>
                          <a:spcPct val="150000"/>
                        </a:lnSpc>
                        <a:spcAft>
                          <a:spcPts val="0"/>
                        </a:spcAft>
                      </a:pPr>
                      <a:r>
                        <a:rPr lang="en-US" sz="1200" kern="0" dirty="0" err="1">
                          <a:effectLst/>
                        </a:rPr>
                        <a:t>translateY</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在</a:t>
                      </a:r>
                      <a:r>
                        <a:rPr lang="en-US" sz="1200" kern="0">
                          <a:effectLst/>
                        </a:rPr>
                        <a:t>Y</a:t>
                      </a:r>
                      <a:r>
                        <a:rPr lang="zh-CN" sz="1200" kern="0">
                          <a:effectLst/>
                        </a:rPr>
                        <a:t>轴偏移</a:t>
                      </a:r>
                      <a:r>
                        <a:rPr lang="en-US" sz="1200" kern="0">
                          <a:effectLst/>
                        </a:rPr>
                        <a:t>tx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95655">
                <a:tc>
                  <a:txBody>
                    <a:bodyPr/>
                    <a:lstStyle/>
                    <a:p>
                      <a:pPr algn="l">
                        <a:lnSpc>
                          <a:spcPct val="150000"/>
                        </a:lnSpc>
                        <a:spcAft>
                          <a:spcPts val="0"/>
                        </a:spcAft>
                      </a:pPr>
                      <a:r>
                        <a:rPr lang="en-US" sz="1200" kern="0">
                          <a:effectLst/>
                        </a:rPr>
                        <a:t>translateZ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在</a:t>
                      </a:r>
                      <a:r>
                        <a:rPr lang="en-US" sz="1200" kern="0" dirty="0">
                          <a:effectLst/>
                        </a:rPr>
                        <a:t>Z</a:t>
                      </a:r>
                      <a:r>
                        <a:rPr lang="zh-CN" sz="1200" kern="0" dirty="0">
                          <a:effectLst/>
                        </a:rPr>
                        <a:t>轴偏移</a:t>
                      </a:r>
                      <a:r>
                        <a:rPr lang="en-US" sz="1200" kern="0" dirty="0" err="1">
                          <a:effectLst/>
                        </a:rPr>
                        <a:t>tx</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95655">
                <a:tc>
                  <a:txBody>
                    <a:bodyPr/>
                    <a:lstStyle/>
                    <a:p>
                      <a:pPr algn="l">
                        <a:lnSpc>
                          <a:spcPct val="150000"/>
                        </a:lnSpc>
                        <a:spcAft>
                          <a:spcPts val="0"/>
                        </a:spcAft>
                      </a:pPr>
                      <a:r>
                        <a:rPr lang="en-US" sz="1200" kern="0">
                          <a:effectLst/>
                        </a:rPr>
                        <a:t>translate3d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(tx,ty,tz)</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在</a:t>
                      </a:r>
                      <a:r>
                        <a:rPr lang="en-US" sz="1200" kern="0" dirty="0">
                          <a:effectLst/>
                        </a:rPr>
                        <a:t>X</a:t>
                      </a:r>
                      <a:r>
                        <a:rPr lang="zh-CN" sz="1200" kern="0" dirty="0">
                          <a:effectLst/>
                        </a:rPr>
                        <a:t>轴偏移</a:t>
                      </a:r>
                      <a:r>
                        <a:rPr lang="en-US" sz="1200" kern="0" dirty="0" err="1">
                          <a:effectLst/>
                        </a:rPr>
                        <a:t>tx</a:t>
                      </a:r>
                      <a:r>
                        <a:rPr lang="zh-CN" sz="1200" kern="0" dirty="0">
                          <a:effectLst/>
                        </a:rPr>
                        <a:t>，在</a:t>
                      </a:r>
                      <a:r>
                        <a:rPr lang="en-US" sz="1200" kern="0" dirty="0">
                          <a:effectLst/>
                        </a:rPr>
                        <a:t>Y</a:t>
                      </a:r>
                      <a:r>
                        <a:rPr lang="zh-CN" sz="1200" kern="0" dirty="0">
                          <a:effectLst/>
                        </a:rPr>
                        <a:t>轴偏移</a:t>
                      </a:r>
                      <a:r>
                        <a:rPr lang="en-US" sz="1200" kern="0" dirty="0">
                          <a:effectLst/>
                        </a:rPr>
                        <a:t>ty</a:t>
                      </a:r>
                      <a:r>
                        <a:rPr lang="zh-CN" sz="1200" kern="0" dirty="0">
                          <a:effectLst/>
                        </a:rPr>
                        <a:t>，在</a:t>
                      </a:r>
                      <a:r>
                        <a:rPr lang="en-US" sz="1200" kern="0" dirty="0">
                          <a:effectLst/>
                        </a:rPr>
                        <a:t>Z</a:t>
                      </a:r>
                      <a:r>
                        <a:rPr lang="zh-CN" sz="1200" kern="0" dirty="0">
                          <a:effectLst/>
                        </a:rPr>
                        <a:t>轴偏移</a:t>
                      </a:r>
                      <a:r>
                        <a:rPr lang="en-US" sz="1200" kern="0" dirty="0" err="1">
                          <a:effectLst/>
                        </a:rPr>
                        <a:t>tz</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7832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a:t>
            </a:r>
            <a:r>
              <a:rPr lang="zh-CN" altLang="en-US" sz="2000" dirty="0"/>
              <a:t>倾斜</a:t>
            </a:r>
            <a:r>
              <a:rPr lang="zh-CN" altLang="zh-CN" sz="2000" dirty="0"/>
              <a:t>的方法说明如</a:t>
            </a:r>
            <a:r>
              <a:rPr lang="zh-CN" altLang="en-US" sz="2000" dirty="0"/>
              <a:t>下</a:t>
            </a:r>
            <a:r>
              <a:rPr lang="zh-CN" altLang="zh-CN" sz="2000" dirty="0"/>
              <a:t>表所示。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7" name="表格 6"/>
          <p:cNvGraphicFramePr>
            <a:graphicFrameLocks noGrp="1"/>
          </p:cNvGraphicFramePr>
          <p:nvPr>
            <p:extLst>
              <p:ext uri="{D42A27DB-BD31-4B8C-83A1-F6EECF244321}">
                <p14:modId xmlns:p14="http://schemas.microsoft.com/office/powerpoint/2010/main" val="383003952"/>
              </p:ext>
            </p:extLst>
          </p:nvPr>
        </p:nvGraphicFramePr>
        <p:xfrm>
          <a:off x="1158241" y="3155474"/>
          <a:ext cx="8586650" cy="1912914"/>
        </p:xfrm>
        <a:graphic>
          <a:graphicData uri="http://schemas.openxmlformats.org/drawingml/2006/table">
            <a:tbl>
              <a:tblPr firstRow="1" firstCol="1" bandRow="1">
                <a:tableStyleId>{B301B821-A1FF-4177-AEE7-76D212191A09}</a:tableStyleId>
              </a:tblPr>
              <a:tblGrid>
                <a:gridCol w="868767">
                  <a:extLst>
                    <a:ext uri="{9D8B030D-6E8A-4147-A177-3AD203B41FA5}">
                      <a16:colId xmlns:a16="http://schemas.microsoft.com/office/drawing/2014/main" val="20000"/>
                    </a:ext>
                  </a:extLst>
                </a:gridCol>
                <a:gridCol w="1054855">
                  <a:extLst>
                    <a:ext uri="{9D8B030D-6E8A-4147-A177-3AD203B41FA5}">
                      <a16:colId xmlns:a16="http://schemas.microsoft.com/office/drawing/2014/main" val="20001"/>
                    </a:ext>
                  </a:extLst>
                </a:gridCol>
                <a:gridCol w="6663028">
                  <a:extLst>
                    <a:ext uri="{9D8B030D-6E8A-4147-A177-3AD203B41FA5}">
                      <a16:colId xmlns:a16="http://schemas.microsoft.com/office/drawing/2014/main" val="20002"/>
                    </a:ext>
                  </a:extLst>
                </a:gridCol>
              </a:tblGrid>
              <a:tr h="347803">
                <a:tc>
                  <a:txBody>
                    <a:bodyPr/>
                    <a:lstStyle/>
                    <a:p>
                      <a:pPr algn="l">
                        <a:lnSpc>
                          <a:spcPct val="150000"/>
                        </a:lnSpc>
                        <a:spcAft>
                          <a:spcPts val="0"/>
                        </a:spcAft>
                      </a:pPr>
                      <a:r>
                        <a:rPr lang="zh-CN" sz="1200" kern="0">
                          <a:effectLst/>
                        </a:rPr>
                        <a:t>方法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95605">
                <a:tc>
                  <a:txBody>
                    <a:bodyPr/>
                    <a:lstStyle/>
                    <a:p>
                      <a:pPr algn="l">
                        <a:lnSpc>
                          <a:spcPct val="150000"/>
                        </a:lnSpc>
                        <a:spcAft>
                          <a:spcPts val="0"/>
                        </a:spcAft>
                      </a:pPr>
                      <a:r>
                        <a:rPr lang="en-US" sz="1200" kern="0">
                          <a:effectLst/>
                        </a:rPr>
                        <a:t>skew</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ax,[ay]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参数范围</a:t>
                      </a:r>
                      <a:r>
                        <a:rPr lang="en-US" sz="1200" kern="0">
                          <a:effectLst/>
                        </a:rPr>
                        <a:t>-180~180</a:t>
                      </a:r>
                      <a:r>
                        <a:rPr lang="zh-CN" sz="1200" kern="0">
                          <a:effectLst/>
                        </a:rPr>
                        <a:t>；一个参数时，</a:t>
                      </a:r>
                      <a:r>
                        <a:rPr lang="en-US" sz="1200" kern="0">
                          <a:effectLst/>
                        </a:rPr>
                        <a:t>Y</a:t>
                      </a:r>
                      <a:r>
                        <a:rPr lang="zh-CN" sz="1200" kern="0">
                          <a:effectLst/>
                        </a:rPr>
                        <a:t>轴坐标不变，</a:t>
                      </a:r>
                      <a:r>
                        <a:rPr lang="en-US" sz="1200" kern="0">
                          <a:effectLst/>
                        </a:rPr>
                        <a:t>X</a:t>
                      </a:r>
                      <a:r>
                        <a:rPr lang="zh-CN" sz="1200" kern="0">
                          <a:effectLst/>
                        </a:rPr>
                        <a:t>轴坐标延顺时针倾斜</a:t>
                      </a:r>
                      <a:r>
                        <a:rPr lang="en-US" sz="1200" kern="0">
                          <a:effectLst/>
                        </a:rPr>
                        <a:t>ax</a:t>
                      </a:r>
                      <a:r>
                        <a:rPr lang="zh-CN" sz="1200" kern="0">
                          <a:effectLst/>
                        </a:rPr>
                        <a:t>度；两个参数时，分别在</a:t>
                      </a:r>
                      <a:r>
                        <a:rPr lang="en-US" sz="1200" kern="0">
                          <a:effectLst/>
                        </a:rPr>
                        <a:t>X</a:t>
                      </a:r>
                      <a:r>
                        <a:rPr lang="zh-CN" sz="1200" kern="0">
                          <a:effectLst/>
                        </a:rPr>
                        <a:t>轴倾斜</a:t>
                      </a:r>
                      <a:r>
                        <a:rPr lang="en-US" sz="1200" kern="0">
                          <a:effectLst/>
                        </a:rPr>
                        <a:t>ax</a:t>
                      </a:r>
                      <a:r>
                        <a:rPr lang="zh-CN" sz="1200" kern="0">
                          <a:effectLst/>
                        </a:rPr>
                        <a:t>度，在</a:t>
                      </a:r>
                      <a:r>
                        <a:rPr lang="en-US" sz="1200" kern="0">
                          <a:effectLst/>
                        </a:rPr>
                        <a:t>Y</a:t>
                      </a:r>
                      <a:r>
                        <a:rPr lang="zh-CN" sz="1200" kern="0">
                          <a:effectLst/>
                        </a:rPr>
                        <a:t>轴倾斜</a:t>
                      </a:r>
                      <a:r>
                        <a:rPr lang="en-US" sz="1200" kern="0">
                          <a:effectLst/>
                        </a:rPr>
                        <a:t>ay</a:t>
                      </a:r>
                      <a:r>
                        <a:rPr lang="zh-CN" sz="1200" kern="0">
                          <a:effectLst/>
                        </a:rPr>
                        <a:t>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34753">
                <a:tc>
                  <a:txBody>
                    <a:bodyPr/>
                    <a:lstStyle/>
                    <a:p>
                      <a:pPr algn="l">
                        <a:lnSpc>
                          <a:spcPct val="150000"/>
                        </a:lnSpc>
                        <a:spcAft>
                          <a:spcPts val="0"/>
                        </a:spcAft>
                      </a:pPr>
                      <a:r>
                        <a:rPr lang="en-US" sz="1200" kern="0">
                          <a:effectLst/>
                        </a:rPr>
                        <a:t>skewX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ax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参数范围</a:t>
                      </a:r>
                      <a:r>
                        <a:rPr lang="en-US" sz="1200" kern="0">
                          <a:effectLst/>
                        </a:rPr>
                        <a:t>-180~180</a:t>
                      </a:r>
                      <a:r>
                        <a:rPr lang="zh-CN" sz="1200" kern="0">
                          <a:effectLst/>
                        </a:rPr>
                        <a:t>；</a:t>
                      </a:r>
                      <a:r>
                        <a:rPr lang="en-US" sz="1200" kern="0">
                          <a:effectLst/>
                        </a:rPr>
                        <a:t>Y</a:t>
                      </a:r>
                      <a:r>
                        <a:rPr lang="zh-CN" sz="1200" kern="0">
                          <a:effectLst/>
                        </a:rPr>
                        <a:t>轴坐标不变，</a:t>
                      </a:r>
                      <a:r>
                        <a:rPr lang="en-US" sz="1200" kern="0">
                          <a:effectLst/>
                        </a:rPr>
                        <a:t>X</a:t>
                      </a:r>
                      <a:r>
                        <a:rPr lang="zh-CN" sz="1200" kern="0">
                          <a:effectLst/>
                        </a:rPr>
                        <a:t>轴坐标延顺时针倾斜</a:t>
                      </a:r>
                      <a:r>
                        <a:rPr lang="en-US" sz="1200" kern="0">
                          <a:effectLst/>
                        </a:rPr>
                        <a:t>ax</a:t>
                      </a:r>
                      <a:r>
                        <a:rPr lang="zh-CN" sz="1200" kern="0">
                          <a:effectLst/>
                        </a:rPr>
                        <a:t>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34753">
                <a:tc>
                  <a:txBody>
                    <a:bodyPr/>
                    <a:lstStyle/>
                    <a:p>
                      <a:pPr algn="l">
                        <a:lnSpc>
                          <a:spcPct val="150000"/>
                        </a:lnSpc>
                        <a:spcAft>
                          <a:spcPts val="0"/>
                        </a:spcAft>
                      </a:pPr>
                      <a:r>
                        <a:rPr lang="en-US" sz="1200" kern="0">
                          <a:effectLst/>
                        </a:rPr>
                        <a:t>skewY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ay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参数范围</a:t>
                      </a:r>
                      <a:r>
                        <a:rPr lang="en-US" sz="1200" kern="0" dirty="0">
                          <a:effectLst/>
                        </a:rPr>
                        <a:t>-180~180</a:t>
                      </a:r>
                      <a:r>
                        <a:rPr lang="zh-CN" sz="1200" kern="0" dirty="0">
                          <a:effectLst/>
                        </a:rPr>
                        <a:t>；</a:t>
                      </a:r>
                      <a:r>
                        <a:rPr lang="en-US" sz="1200" kern="0" dirty="0">
                          <a:effectLst/>
                        </a:rPr>
                        <a:t>X</a:t>
                      </a:r>
                      <a:r>
                        <a:rPr lang="zh-CN" sz="1200" kern="0" dirty="0">
                          <a:effectLst/>
                        </a:rPr>
                        <a:t>轴坐标不变，</a:t>
                      </a:r>
                      <a:r>
                        <a:rPr lang="en-US" sz="1200" kern="0" dirty="0">
                          <a:effectLst/>
                        </a:rPr>
                        <a:t>Y</a:t>
                      </a:r>
                      <a:r>
                        <a:rPr lang="zh-CN" sz="1200" kern="0" dirty="0">
                          <a:effectLst/>
                        </a:rPr>
                        <a:t>轴坐标延顺时针倾斜</a:t>
                      </a:r>
                      <a:r>
                        <a:rPr lang="en-US" sz="1200" kern="0" dirty="0">
                          <a:effectLst/>
                        </a:rPr>
                        <a:t>ay</a:t>
                      </a:r>
                      <a:r>
                        <a:rPr lang="zh-CN" sz="1200" kern="0" dirty="0">
                          <a:effectLst/>
                        </a:rPr>
                        <a:t>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920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控制组件</a:t>
            </a:r>
            <a:r>
              <a:rPr lang="zh-CN" altLang="en-US" sz="2000" dirty="0"/>
              <a:t>矩阵变形</a:t>
            </a:r>
            <a:r>
              <a:rPr lang="zh-CN" altLang="zh-CN" sz="2000" dirty="0"/>
              <a:t>的方法说明如</a:t>
            </a:r>
            <a:r>
              <a:rPr lang="zh-CN" altLang="en-US" sz="2000" dirty="0"/>
              <a:t>下</a:t>
            </a:r>
            <a:r>
              <a:rPr lang="zh-CN" altLang="zh-CN" sz="2000" dirty="0"/>
              <a:t>表所示。</a:t>
            </a:r>
          </a:p>
          <a:p>
            <a:pPr>
              <a:lnSpc>
                <a:spcPct val="150000"/>
              </a:lnSpc>
            </a:pPr>
            <a:endParaRPr lang="zh-CN" altLang="zh-CN" sz="2000" dirty="0"/>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8" name="表格 7"/>
          <p:cNvGraphicFramePr>
            <a:graphicFrameLocks noGrp="1"/>
          </p:cNvGraphicFramePr>
          <p:nvPr>
            <p:extLst>
              <p:ext uri="{D42A27DB-BD31-4B8C-83A1-F6EECF244321}">
                <p14:modId xmlns:p14="http://schemas.microsoft.com/office/powerpoint/2010/main" val="1206712217"/>
              </p:ext>
            </p:extLst>
          </p:nvPr>
        </p:nvGraphicFramePr>
        <p:xfrm>
          <a:off x="1782424" y="3152466"/>
          <a:ext cx="6613299" cy="1331073"/>
        </p:xfrm>
        <a:graphic>
          <a:graphicData uri="http://schemas.openxmlformats.org/drawingml/2006/table">
            <a:tbl>
              <a:tblPr firstRow="1" firstCol="1" bandRow="1">
                <a:tableStyleId>{B301B821-A1FF-4177-AEE7-76D212191A09}</a:tableStyleId>
              </a:tblPr>
              <a:tblGrid>
                <a:gridCol w="1055671">
                  <a:extLst>
                    <a:ext uri="{9D8B030D-6E8A-4147-A177-3AD203B41FA5}">
                      <a16:colId xmlns:a16="http://schemas.microsoft.com/office/drawing/2014/main" val="20000"/>
                    </a:ext>
                  </a:extLst>
                </a:gridCol>
                <a:gridCol w="1528225">
                  <a:extLst>
                    <a:ext uri="{9D8B030D-6E8A-4147-A177-3AD203B41FA5}">
                      <a16:colId xmlns:a16="http://schemas.microsoft.com/office/drawing/2014/main" val="20001"/>
                    </a:ext>
                  </a:extLst>
                </a:gridCol>
                <a:gridCol w="4029403">
                  <a:extLst>
                    <a:ext uri="{9D8B030D-6E8A-4147-A177-3AD203B41FA5}">
                      <a16:colId xmlns:a16="http://schemas.microsoft.com/office/drawing/2014/main" val="20002"/>
                    </a:ext>
                  </a:extLst>
                </a:gridCol>
              </a:tblGrid>
              <a:tr h="443691">
                <a:tc>
                  <a:txBody>
                    <a:bodyPr/>
                    <a:lstStyle/>
                    <a:p>
                      <a:pPr algn="l">
                        <a:lnSpc>
                          <a:spcPct val="150000"/>
                        </a:lnSpc>
                        <a:spcAft>
                          <a:spcPts val="0"/>
                        </a:spcAft>
                      </a:pPr>
                      <a:r>
                        <a:rPr lang="zh-CN" sz="1200" kern="0" dirty="0">
                          <a:effectLst/>
                        </a:rPr>
                        <a:t>方法</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43691">
                <a:tc>
                  <a:txBody>
                    <a:bodyPr/>
                    <a:lstStyle/>
                    <a:p>
                      <a:pPr algn="l">
                        <a:lnSpc>
                          <a:spcPct val="150000"/>
                        </a:lnSpc>
                        <a:spcAft>
                          <a:spcPts val="0"/>
                        </a:spcAft>
                      </a:pPr>
                      <a:r>
                        <a:rPr lang="en-US" sz="1200" kern="0">
                          <a:effectLst/>
                        </a:rPr>
                        <a:t>matrix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(a,b,c,d,tx,ty)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同</a:t>
                      </a:r>
                      <a:r>
                        <a:rPr lang="en-US" sz="1200" kern="0">
                          <a:effectLst/>
                        </a:rPr>
                        <a:t>transform-function matrix</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43691">
                <a:tc>
                  <a:txBody>
                    <a:bodyPr/>
                    <a:lstStyle/>
                    <a:p>
                      <a:pPr algn="l">
                        <a:lnSpc>
                          <a:spcPct val="150000"/>
                        </a:lnSpc>
                        <a:spcAft>
                          <a:spcPts val="0"/>
                        </a:spcAft>
                      </a:pPr>
                      <a:r>
                        <a:rPr lang="en-US" sz="1200" kern="0">
                          <a:effectLst/>
                        </a:rPr>
                        <a:t>matrix3d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同</a:t>
                      </a:r>
                      <a:r>
                        <a:rPr lang="en-US" sz="1200" kern="0" dirty="0">
                          <a:effectLst/>
                        </a:rPr>
                        <a:t>transform-function matrix3d</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2311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33239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animation</a:t>
            </a:r>
            <a:r>
              <a:rPr lang="zh-CN" altLang="zh-CN" sz="2000" dirty="0"/>
              <a:t>对象允许将任意多个动画方法追加在同一行代码中，表示同时开始这一组动画内容，调用动画操作方法后还需要调用</a:t>
            </a:r>
            <a:r>
              <a:rPr lang="en-US" altLang="zh-CN" sz="2000" dirty="0"/>
              <a:t>step()</a:t>
            </a:r>
            <a:r>
              <a:rPr lang="zh-CN" altLang="zh-CN" sz="2000" dirty="0"/>
              <a:t>来表示一组动画完成。</a:t>
            </a:r>
          </a:p>
          <a:p>
            <a:pPr>
              <a:lnSpc>
                <a:spcPct val="150000"/>
              </a:lnSpc>
            </a:pPr>
            <a:r>
              <a:rPr lang="zh-CN" altLang="zh-CN" sz="2000" dirty="0"/>
              <a:t>例如：</a:t>
            </a:r>
            <a:endParaRPr lang="en-US" altLang="zh-CN" sz="2000" dirty="0"/>
          </a:p>
          <a:p>
            <a:pPr>
              <a:lnSpc>
                <a:spcPct val="150000"/>
              </a:lnSpc>
            </a:pPr>
            <a:endParaRPr lang="en-US" altLang="zh-CN" sz="2000" dirty="0"/>
          </a:p>
          <a:p>
            <a:pPr>
              <a:lnSpc>
                <a:spcPct val="150000"/>
              </a:lnSpc>
            </a:pPr>
            <a:endParaRPr lang="zh-CN" altLang="zh-CN" sz="2000" dirty="0"/>
          </a:p>
          <a:p>
            <a:pPr>
              <a:lnSpc>
                <a:spcPct val="150000"/>
              </a:lnSpc>
            </a:pPr>
            <a:r>
              <a:rPr lang="zh-CN" altLang="zh-CN" sz="2000" dirty="0"/>
              <a:t>上述代码表示将组件在指定的时间内同时做到：</a:t>
            </a:r>
            <a:r>
              <a:rPr lang="en-US" altLang="zh-CN" sz="2000" dirty="0"/>
              <a:t>(1)</a:t>
            </a:r>
            <a:r>
              <a:rPr lang="zh-CN" altLang="zh-CN" sz="2000" dirty="0"/>
              <a:t>放大到原来的</a:t>
            </a:r>
            <a:r>
              <a:rPr lang="en-US" altLang="zh-CN" sz="2000" dirty="0"/>
              <a:t>2</a:t>
            </a:r>
            <a:r>
              <a:rPr lang="zh-CN" altLang="zh-CN" sz="2000" dirty="0"/>
              <a:t>倍；</a:t>
            </a:r>
            <a:r>
              <a:rPr lang="en-US" altLang="zh-CN" sz="2000" dirty="0"/>
              <a:t>(2)</a:t>
            </a:r>
            <a:r>
              <a:rPr lang="zh-CN" altLang="zh-CN" sz="2000" dirty="0"/>
              <a:t>顺时针旋转</a:t>
            </a:r>
            <a:r>
              <a:rPr lang="en-US" altLang="zh-CN" sz="2000" dirty="0"/>
              <a:t>90</a:t>
            </a:r>
            <a:r>
              <a:rPr lang="zh-CN" altLang="zh-CN" sz="2000" dirty="0"/>
              <a:t>°；</a:t>
            </a:r>
            <a:r>
              <a:rPr lang="en-US" altLang="zh-CN" sz="2000" dirty="0"/>
              <a:t>(3)</a:t>
            </a:r>
            <a:r>
              <a:rPr lang="zh-CN" altLang="zh-CN" sz="2000" dirty="0"/>
              <a:t>背景颜色更新为紫色。</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
        <p:nvSpPr>
          <p:cNvPr id="9" name="文本框 8"/>
          <p:cNvSpPr txBox="1"/>
          <p:nvPr/>
        </p:nvSpPr>
        <p:spPr>
          <a:xfrm>
            <a:off x="1126396" y="3851548"/>
            <a:ext cx="8997352" cy="458908"/>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t>animation.scale</a:t>
            </a:r>
            <a:r>
              <a:rPr lang="en-US" altLang="zh-CN" dirty="0"/>
              <a:t>(2).rotate(90).</a:t>
            </a:r>
            <a:r>
              <a:rPr lang="en-US" altLang="zh-CN" dirty="0" err="1"/>
              <a:t>backgroundColor</a:t>
            </a:r>
            <a:r>
              <a:rPr lang="en-US" altLang="zh-CN" dirty="0"/>
              <a:t>('purple').step()</a:t>
            </a:r>
            <a:endParaRPr lang="zh-CN" altLang="zh-CN" dirty="0"/>
          </a:p>
        </p:txBody>
      </p:sp>
    </p:spTree>
    <p:extLst>
      <p:ext uri="{BB962C8B-B14F-4D97-AF65-F5344CB8AC3E}">
        <p14:creationId xmlns:p14="http://schemas.microsoft.com/office/powerpoint/2010/main" val="332912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2. </a:t>
            </a:r>
            <a:r>
              <a:rPr lang="zh-CN" altLang="en-US" sz="2000" b="1" dirty="0"/>
              <a:t>关闭消息提示框</a:t>
            </a:r>
            <a:endParaRPr lang="en-US" altLang="zh-CN" sz="2000" b="1" dirty="0"/>
          </a:p>
          <a:p>
            <a:pPr>
              <a:lnSpc>
                <a:spcPct val="150000"/>
              </a:lnSpc>
            </a:pPr>
            <a:r>
              <a:rPr lang="en-US" altLang="zh-CN" sz="2000" dirty="0"/>
              <a:t>       </a:t>
            </a:r>
            <a:r>
              <a:rPr lang="zh-CN" altLang="zh-CN" sz="2000" dirty="0"/>
              <a:t>虽然消息提示框可以在指定时间后自动消失，小程序也可以使用</a:t>
            </a:r>
            <a:r>
              <a:rPr lang="en-US" altLang="zh-CN" sz="2000" dirty="0" err="1"/>
              <a:t>wx.hideToast</a:t>
            </a:r>
            <a:r>
              <a:rPr lang="en-US" altLang="zh-CN" sz="2000" dirty="0"/>
              <a:t>()</a:t>
            </a:r>
            <a:r>
              <a:rPr lang="zh-CN" altLang="zh-CN" sz="2000" dirty="0"/>
              <a:t>提前关闭消息提示框。</a:t>
            </a:r>
          </a:p>
        </p:txBody>
      </p:sp>
      <p:sp>
        <p:nvSpPr>
          <p:cNvPr id="5" name="矩形 4"/>
          <p:cNvSpPr/>
          <p:nvPr/>
        </p:nvSpPr>
        <p:spPr>
          <a:xfrm>
            <a:off x="1838651" y="1456619"/>
            <a:ext cx="1980029" cy="597921"/>
          </a:xfrm>
          <a:prstGeom prst="rect">
            <a:avLst/>
          </a:prstGeom>
        </p:spPr>
        <p:txBody>
          <a:bodyPr wrap="none">
            <a:spAutoFit/>
          </a:bodyPr>
          <a:lstStyle/>
          <a:p>
            <a:pPr lvl="0">
              <a:lnSpc>
                <a:spcPct val="130000"/>
              </a:lnSpc>
            </a:pPr>
            <a:r>
              <a:rPr lang="zh-CN" altLang="en-US" sz="2800" b="1" dirty="0">
                <a:solidFill>
                  <a:schemeClr val="accent1"/>
                </a:solidFill>
              </a:rPr>
              <a:t>消息提示框</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Tree>
    <p:extLst>
      <p:ext uri="{BB962C8B-B14F-4D97-AF65-F5344CB8AC3E}">
        <p14:creationId xmlns:p14="http://schemas.microsoft.com/office/powerpoint/2010/main" val="376572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223752"/>
            <a:ext cx="10053429" cy="28623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t>若是多个动画希望按顺序依次执行，每组动画之间都需要使用</a:t>
            </a:r>
            <a:r>
              <a:rPr lang="en-US" altLang="zh-CN" sz="2000" dirty="0"/>
              <a:t>step()</a:t>
            </a:r>
            <a:r>
              <a:rPr lang="zh-CN" altLang="zh-CN" sz="2000" dirty="0"/>
              <a:t>隔开。</a:t>
            </a:r>
          </a:p>
          <a:p>
            <a:pPr>
              <a:lnSpc>
                <a:spcPct val="150000"/>
              </a:lnSpc>
            </a:pPr>
            <a:r>
              <a:rPr lang="zh-CN" altLang="zh-CN" sz="2000" dirty="0"/>
              <a:t>例如上述代码可修改为：</a:t>
            </a:r>
            <a:endParaRPr lang="en-US" altLang="zh-CN" sz="2000" dirty="0"/>
          </a:p>
          <a:p>
            <a:pPr>
              <a:lnSpc>
                <a:spcPct val="150000"/>
              </a:lnSpc>
            </a:pPr>
            <a:endParaRPr lang="zh-CN" altLang="zh-CN" sz="2000" dirty="0"/>
          </a:p>
          <a:p>
            <a:pPr>
              <a:lnSpc>
                <a:spcPct val="150000"/>
              </a:lnSpc>
            </a:pPr>
            <a:endParaRPr lang="zh-CN" altLang="zh-CN" sz="2000" dirty="0"/>
          </a:p>
          <a:p>
            <a:pPr>
              <a:lnSpc>
                <a:spcPct val="150000"/>
              </a:lnSpc>
            </a:pPr>
            <a:r>
              <a:rPr lang="zh-CN" altLang="zh-CN" sz="2000" dirty="0"/>
              <a:t>上述代码表示将组件</a:t>
            </a:r>
            <a:r>
              <a:rPr lang="zh-CN" altLang="en-US" sz="2000" dirty="0"/>
              <a:t>按照顺序依次</a:t>
            </a:r>
            <a:r>
              <a:rPr lang="zh-CN" altLang="zh-CN" sz="2000" dirty="0"/>
              <a:t>做到：</a:t>
            </a:r>
            <a:r>
              <a:rPr lang="en-US" altLang="zh-CN" sz="2000" dirty="0"/>
              <a:t>(1)</a:t>
            </a:r>
            <a:r>
              <a:rPr lang="zh-CN" altLang="zh-CN" sz="2000" dirty="0"/>
              <a:t>放大到原来的</a:t>
            </a:r>
            <a:r>
              <a:rPr lang="en-US" altLang="zh-CN" sz="2000" dirty="0"/>
              <a:t>2</a:t>
            </a:r>
            <a:r>
              <a:rPr lang="zh-CN" altLang="zh-CN" sz="2000" dirty="0"/>
              <a:t>倍；</a:t>
            </a:r>
            <a:r>
              <a:rPr lang="en-US" altLang="zh-CN" sz="2000" dirty="0"/>
              <a:t>(2)</a:t>
            </a:r>
            <a:r>
              <a:rPr lang="zh-CN" altLang="zh-CN" sz="2000" dirty="0"/>
              <a:t>顺时针旋转</a:t>
            </a:r>
            <a:r>
              <a:rPr lang="en-US" altLang="zh-CN" sz="2000" dirty="0"/>
              <a:t>90</a:t>
            </a:r>
            <a:r>
              <a:rPr lang="zh-CN" altLang="zh-CN" sz="2000" dirty="0"/>
              <a:t>°；</a:t>
            </a:r>
            <a:r>
              <a:rPr lang="en-US" altLang="zh-CN" sz="2000" dirty="0"/>
              <a:t>(3)</a:t>
            </a:r>
            <a:r>
              <a:rPr lang="zh-CN" altLang="zh-CN" sz="2000" dirty="0"/>
              <a:t>背景颜色更新为紫色。</a:t>
            </a:r>
          </a:p>
        </p:txBody>
      </p:sp>
      <p:sp>
        <p:nvSpPr>
          <p:cNvPr id="5" name="矩形 4"/>
          <p:cNvSpPr/>
          <p:nvPr/>
        </p:nvSpPr>
        <p:spPr>
          <a:xfrm>
            <a:off x="1838651" y="145661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动画描述</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
        <p:nvSpPr>
          <p:cNvPr id="9" name="文本框 8"/>
          <p:cNvSpPr txBox="1"/>
          <p:nvPr/>
        </p:nvSpPr>
        <p:spPr>
          <a:xfrm>
            <a:off x="1126396" y="3392640"/>
            <a:ext cx="8997352" cy="458908"/>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dirty="0" err="1"/>
              <a:t>animation.scale</a:t>
            </a:r>
            <a:r>
              <a:rPr lang="en-US" altLang="zh-CN" dirty="0"/>
              <a:t>(2).step().rotate(90).step().</a:t>
            </a:r>
            <a:r>
              <a:rPr lang="en-US" altLang="zh-CN" dirty="0" err="1"/>
              <a:t>backgroundColor</a:t>
            </a:r>
            <a:r>
              <a:rPr lang="en-US" altLang="zh-CN" dirty="0"/>
              <a:t>('purple').step()</a:t>
            </a:r>
            <a:endParaRPr lang="zh-CN" altLang="zh-CN" dirty="0"/>
          </a:p>
        </p:txBody>
      </p:sp>
    </p:spTree>
    <p:extLst>
      <p:ext uri="{BB962C8B-B14F-4D97-AF65-F5344CB8AC3E}">
        <p14:creationId xmlns:p14="http://schemas.microsoft.com/office/powerpoint/2010/main" val="357363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29240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2090956"/>
            <a:ext cx="10053429"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t>        </a:t>
            </a:r>
            <a:r>
              <a:rPr lang="zh-CN" altLang="zh-CN" dirty="0"/>
              <a:t>在声明完</a:t>
            </a:r>
            <a:r>
              <a:rPr lang="en-US" altLang="zh-CN" dirty="0"/>
              <a:t>animation</a:t>
            </a:r>
            <a:r>
              <a:rPr lang="zh-CN" altLang="zh-CN" dirty="0"/>
              <a:t>对象并描述了动画方法后，还需要使用</a:t>
            </a:r>
            <a:r>
              <a:rPr lang="en-US" altLang="zh-CN" dirty="0"/>
              <a:t>export()</a:t>
            </a:r>
            <a:r>
              <a:rPr lang="zh-CN" altLang="zh-CN" dirty="0"/>
              <a:t>将该对象导出到组件的</a:t>
            </a:r>
            <a:r>
              <a:rPr lang="en-US" altLang="zh-CN" dirty="0"/>
              <a:t>animation</a:t>
            </a:r>
            <a:r>
              <a:rPr lang="zh-CN" altLang="zh-CN" dirty="0"/>
              <a:t>属性中，方可使得组件进行动画效果。</a:t>
            </a:r>
          </a:p>
          <a:p>
            <a:pPr>
              <a:lnSpc>
                <a:spcPct val="150000"/>
              </a:lnSpc>
            </a:pPr>
            <a:r>
              <a:rPr lang="en-US" altLang="zh-CN" dirty="0"/>
              <a:t>        </a:t>
            </a:r>
            <a:r>
              <a:rPr lang="zh-CN" altLang="zh-CN" dirty="0"/>
              <a:t>以</a:t>
            </a:r>
            <a:r>
              <a:rPr lang="en-US" altLang="zh-CN" dirty="0"/>
              <a:t>&lt;view&gt;</a:t>
            </a:r>
            <a:r>
              <a:rPr lang="zh-CN" altLang="zh-CN" dirty="0"/>
              <a:t>组件为例，</a:t>
            </a:r>
            <a:r>
              <a:rPr lang="en-US" altLang="zh-CN" dirty="0"/>
              <a:t>WXML</a:t>
            </a:r>
            <a:r>
              <a:rPr lang="zh-CN" altLang="zh-CN" dirty="0"/>
              <a:t>代码如下：</a:t>
            </a:r>
            <a:endParaRPr lang="en-US" altLang="zh-CN" dirty="0"/>
          </a:p>
          <a:p>
            <a:pPr>
              <a:lnSpc>
                <a:spcPct val="150000"/>
              </a:lnSpc>
            </a:pPr>
            <a:endParaRPr lang="en-US" altLang="zh-CN" dirty="0"/>
          </a:p>
          <a:p>
            <a:pPr>
              <a:lnSpc>
                <a:spcPct val="150000"/>
              </a:lnSpc>
            </a:pPr>
            <a:r>
              <a:rPr lang="en-US" altLang="zh-CN" dirty="0"/>
              <a:t>        JS</a:t>
            </a:r>
            <a:r>
              <a:rPr lang="zh-CN" altLang="zh-CN" dirty="0"/>
              <a:t>代码如下：</a:t>
            </a:r>
          </a:p>
        </p:txBody>
      </p:sp>
      <p:sp>
        <p:nvSpPr>
          <p:cNvPr id="5" name="矩形 4"/>
          <p:cNvSpPr/>
          <p:nvPr/>
        </p:nvSpPr>
        <p:spPr>
          <a:xfrm>
            <a:off x="1838651" y="133756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动画导出</a:t>
            </a:r>
            <a:endParaRPr lang="en-US" altLang="zh-CN" sz="2800" b="1" dirty="0">
              <a:solidFill>
                <a:schemeClr val="accent1"/>
              </a:solidFill>
            </a:endParaRPr>
          </a:p>
        </p:txBody>
      </p:sp>
      <p:sp>
        <p:nvSpPr>
          <p:cNvPr id="6" name="矩形 5"/>
          <p:cNvSpPr/>
          <p:nvPr/>
        </p:nvSpPr>
        <p:spPr>
          <a:xfrm>
            <a:off x="966175" y="129240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sp>
        <p:nvSpPr>
          <p:cNvPr id="9" name="文本框 8"/>
          <p:cNvSpPr txBox="1"/>
          <p:nvPr/>
        </p:nvSpPr>
        <p:spPr>
          <a:xfrm>
            <a:off x="1126396" y="3343687"/>
            <a:ext cx="8997352" cy="4181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&lt;view animation="{{</a:t>
            </a:r>
            <a:r>
              <a:rPr lang="en-US" altLang="zh-CN" sz="1600" dirty="0" err="1"/>
              <a:t>animationData</a:t>
            </a:r>
            <a:r>
              <a:rPr lang="en-US" altLang="zh-CN" sz="1600" dirty="0"/>
              <a:t>}}"&gt;&lt;/view&gt;</a:t>
            </a:r>
            <a:endParaRPr lang="zh-CN" altLang="zh-CN" sz="1600" dirty="0"/>
          </a:p>
        </p:txBody>
      </p:sp>
      <p:sp>
        <p:nvSpPr>
          <p:cNvPr id="8" name="文本框 7"/>
          <p:cNvSpPr txBox="1"/>
          <p:nvPr/>
        </p:nvSpPr>
        <p:spPr>
          <a:xfrm>
            <a:off x="1125058" y="4217947"/>
            <a:ext cx="8997352"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mj-lt"/>
              <a:buAutoNum type="arabicPeriod"/>
            </a:pPr>
            <a:r>
              <a:rPr lang="en-US" altLang="zh-CN" sz="1600" dirty="0"/>
              <a:t>//1. </a:t>
            </a:r>
            <a:r>
              <a:rPr lang="zh-CN" altLang="zh-CN" sz="1600" dirty="0"/>
              <a:t>创建</a:t>
            </a:r>
            <a:r>
              <a:rPr lang="en-US" altLang="zh-CN" sz="1600" dirty="0"/>
              <a:t>animation</a:t>
            </a:r>
            <a:r>
              <a:rPr lang="zh-CN" altLang="zh-CN" sz="1600" dirty="0"/>
              <a:t>对象</a:t>
            </a:r>
          </a:p>
          <a:p>
            <a:pPr marL="342900" indent="-342900">
              <a:lnSpc>
                <a:spcPct val="150000"/>
              </a:lnSpc>
              <a:buFont typeface="+mj-lt"/>
              <a:buAutoNum type="arabicPeriod"/>
            </a:pPr>
            <a:r>
              <a:rPr lang="en-US" altLang="zh-CN" sz="1600" dirty="0" err="1"/>
              <a:t>var</a:t>
            </a:r>
            <a:r>
              <a:rPr lang="en-US" altLang="zh-CN" sz="1600" dirty="0"/>
              <a:t> animation = </a:t>
            </a:r>
            <a:r>
              <a:rPr lang="en-US" altLang="zh-CN" sz="1600" dirty="0" err="1"/>
              <a:t>wx.createAnimation</a:t>
            </a:r>
            <a:r>
              <a:rPr lang="en-US" altLang="zh-CN" sz="1600" dirty="0"/>
              <a:t>()</a:t>
            </a:r>
            <a:endParaRPr lang="zh-CN" altLang="zh-CN" sz="1600" dirty="0"/>
          </a:p>
          <a:p>
            <a:pPr marL="342900" indent="-342900">
              <a:lnSpc>
                <a:spcPct val="150000"/>
              </a:lnSpc>
              <a:buFont typeface="+mj-lt"/>
              <a:buAutoNum type="arabicPeriod"/>
            </a:pPr>
            <a:r>
              <a:rPr lang="en-US" altLang="zh-CN" sz="1600" dirty="0"/>
              <a:t>//2. </a:t>
            </a:r>
            <a:r>
              <a:rPr lang="zh-CN" altLang="zh-CN" sz="1600" dirty="0"/>
              <a:t>描述动画</a:t>
            </a:r>
          </a:p>
          <a:p>
            <a:pPr marL="342900" indent="-342900">
              <a:lnSpc>
                <a:spcPct val="150000"/>
              </a:lnSpc>
              <a:buFont typeface="+mj-lt"/>
              <a:buAutoNum type="arabicPeriod"/>
            </a:pPr>
            <a:r>
              <a:rPr lang="en-US" altLang="zh-CN" sz="1600" dirty="0" err="1"/>
              <a:t>animation.scale</a:t>
            </a:r>
            <a:r>
              <a:rPr lang="en-US" altLang="zh-CN" sz="1600" dirty="0"/>
              <a:t>(2).step()</a:t>
            </a:r>
            <a:endParaRPr lang="zh-CN" altLang="zh-CN" sz="1600" dirty="0"/>
          </a:p>
          <a:p>
            <a:pPr marL="342900" indent="-342900">
              <a:lnSpc>
                <a:spcPct val="150000"/>
              </a:lnSpc>
              <a:buFont typeface="+mj-lt"/>
              <a:buAutoNum type="arabicPeriod"/>
            </a:pPr>
            <a:r>
              <a:rPr lang="en-US" altLang="zh-CN" sz="1600" dirty="0"/>
              <a:t>//3. </a:t>
            </a:r>
            <a:r>
              <a:rPr lang="zh-CN" altLang="zh-CN" sz="1600" dirty="0"/>
              <a:t>导出至组件的动画属性</a:t>
            </a:r>
          </a:p>
          <a:p>
            <a:pPr marL="342900" indent="-342900">
              <a:lnSpc>
                <a:spcPct val="150000"/>
              </a:lnSpc>
              <a:buFont typeface="+mj-lt"/>
              <a:buAutoNum type="arabicPeriod"/>
            </a:pPr>
            <a:r>
              <a:rPr lang="en-US" altLang="zh-CN" sz="1600" dirty="0" err="1"/>
              <a:t>this.setData</a:t>
            </a:r>
            <a:r>
              <a:rPr lang="en-US" altLang="zh-CN" sz="1600" dirty="0"/>
              <a:t>({</a:t>
            </a:r>
            <a:r>
              <a:rPr lang="en-US" altLang="zh-CN" sz="1600" dirty="0" err="1"/>
              <a:t>animationData:animation.export</a:t>
            </a:r>
            <a:r>
              <a:rPr lang="en-US" altLang="zh-CN" sz="1600" dirty="0"/>
              <a:t>()})</a:t>
            </a:r>
            <a:endParaRPr lang="zh-CN" altLang="zh-CN" sz="1600" dirty="0"/>
          </a:p>
        </p:txBody>
      </p:sp>
    </p:spTree>
    <p:extLst>
      <p:ext uri="{BB962C8B-B14F-4D97-AF65-F5344CB8AC3E}">
        <p14:creationId xmlns:p14="http://schemas.microsoft.com/office/powerpoint/2010/main" val="233254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3" name="矩形 2"/>
          <p:cNvSpPr/>
          <p:nvPr/>
        </p:nvSpPr>
        <p:spPr>
          <a:xfrm flipV="1">
            <a:off x="1026582" y="129240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6582" y="1987790"/>
            <a:ext cx="1005342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小程序也允许多次调用</a:t>
            </a:r>
            <a:r>
              <a:rPr lang="en-US" altLang="zh-CN" dirty="0"/>
              <a:t>export()</a:t>
            </a:r>
            <a:r>
              <a:rPr lang="zh-CN" altLang="zh-CN" dirty="0"/>
              <a:t>方法导出不同的动画描述方法。</a:t>
            </a:r>
          </a:p>
          <a:p>
            <a:pPr>
              <a:lnSpc>
                <a:spcPct val="150000"/>
              </a:lnSpc>
            </a:pPr>
            <a:r>
              <a:rPr lang="zh-CN" altLang="zh-CN" dirty="0"/>
              <a:t>例如刚才的</a:t>
            </a:r>
            <a:r>
              <a:rPr lang="en-US" altLang="zh-CN" dirty="0"/>
              <a:t>JS</a:t>
            </a:r>
            <a:r>
              <a:rPr lang="zh-CN" altLang="zh-CN" dirty="0"/>
              <a:t>代码可以更新为如下内容：</a:t>
            </a:r>
          </a:p>
        </p:txBody>
      </p:sp>
      <p:sp>
        <p:nvSpPr>
          <p:cNvPr id="5" name="矩形 4"/>
          <p:cNvSpPr/>
          <p:nvPr/>
        </p:nvSpPr>
        <p:spPr>
          <a:xfrm>
            <a:off x="1838651" y="1337569"/>
            <a:ext cx="1620957" cy="597921"/>
          </a:xfrm>
          <a:prstGeom prst="rect">
            <a:avLst/>
          </a:prstGeom>
        </p:spPr>
        <p:txBody>
          <a:bodyPr wrap="none">
            <a:spAutoFit/>
          </a:bodyPr>
          <a:lstStyle/>
          <a:p>
            <a:pPr lvl="0">
              <a:lnSpc>
                <a:spcPct val="130000"/>
              </a:lnSpc>
            </a:pPr>
            <a:r>
              <a:rPr lang="zh-CN" altLang="en-US" sz="2800" b="1" dirty="0">
                <a:solidFill>
                  <a:schemeClr val="accent1"/>
                </a:solidFill>
              </a:rPr>
              <a:t>动画导出</a:t>
            </a:r>
            <a:endParaRPr lang="en-US" altLang="zh-CN" sz="2800" b="1" dirty="0">
              <a:solidFill>
                <a:schemeClr val="accent1"/>
              </a:solidFill>
            </a:endParaRPr>
          </a:p>
        </p:txBody>
      </p:sp>
      <p:sp>
        <p:nvSpPr>
          <p:cNvPr id="6" name="矩形 5"/>
          <p:cNvSpPr/>
          <p:nvPr/>
        </p:nvSpPr>
        <p:spPr>
          <a:xfrm>
            <a:off x="966175" y="129240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sp>
        <p:nvSpPr>
          <p:cNvPr id="8" name="文本框 7"/>
          <p:cNvSpPr txBox="1"/>
          <p:nvPr/>
        </p:nvSpPr>
        <p:spPr>
          <a:xfrm>
            <a:off x="1126396" y="2846521"/>
            <a:ext cx="5509535" cy="3785652"/>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nSpc>
                <a:spcPct val="150000"/>
              </a:lnSpc>
              <a:buFont typeface="+mj-lt"/>
              <a:buAutoNum type="arabicPeriod"/>
            </a:pPr>
            <a:r>
              <a:rPr lang="en-US" altLang="zh-CN" sz="1600" dirty="0"/>
              <a:t>//1. </a:t>
            </a:r>
            <a:r>
              <a:rPr lang="zh-CN" altLang="zh-CN" sz="1600" dirty="0"/>
              <a:t>创建</a:t>
            </a:r>
            <a:r>
              <a:rPr lang="en-US" altLang="zh-CN" sz="1600" dirty="0"/>
              <a:t>animation</a:t>
            </a:r>
            <a:r>
              <a:rPr lang="zh-CN" altLang="zh-CN" sz="1600" dirty="0"/>
              <a:t>对象</a:t>
            </a:r>
          </a:p>
          <a:p>
            <a:pPr marL="342900" lvl="0" indent="-342900">
              <a:lnSpc>
                <a:spcPct val="150000"/>
              </a:lnSpc>
              <a:buFont typeface="+mj-lt"/>
              <a:buAutoNum type="arabicPeriod"/>
            </a:pPr>
            <a:r>
              <a:rPr lang="en-US" altLang="zh-CN" sz="1600" dirty="0" err="1"/>
              <a:t>var</a:t>
            </a:r>
            <a:r>
              <a:rPr lang="en-US" altLang="zh-CN" sz="1600" dirty="0"/>
              <a:t> animation = </a:t>
            </a:r>
            <a:r>
              <a:rPr lang="en-US" altLang="zh-CN" sz="1600" dirty="0" err="1"/>
              <a:t>wx.createAnimation</a:t>
            </a:r>
            <a:r>
              <a:rPr lang="en-US" altLang="zh-CN" sz="1600" dirty="0"/>
              <a:t>()</a:t>
            </a:r>
            <a:endParaRPr lang="zh-CN" altLang="zh-CN" sz="1600" dirty="0"/>
          </a:p>
          <a:p>
            <a:pPr marL="342900" lvl="0" indent="-342900">
              <a:lnSpc>
                <a:spcPct val="150000"/>
              </a:lnSpc>
              <a:buFont typeface="+mj-lt"/>
              <a:buAutoNum type="arabicPeriod"/>
            </a:pPr>
            <a:r>
              <a:rPr lang="en-US" altLang="zh-CN" sz="1600" dirty="0"/>
              <a:t>//2. </a:t>
            </a:r>
            <a:r>
              <a:rPr lang="zh-CN" altLang="zh-CN" sz="1600" dirty="0"/>
              <a:t>描述第一个动画</a:t>
            </a:r>
          </a:p>
          <a:p>
            <a:pPr marL="342900" lvl="0" indent="-342900">
              <a:lnSpc>
                <a:spcPct val="150000"/>
              </a:lnSpc>
              <a:buFont typeface="+mj-lt"/>
              <a:buAutoNum type="arabicPeriod"/>
            </a:pPr>
            <a:r>
              <a:rPr lang="en-US" altLang="zh-CN" sz="1600" dirty="0" err="1"/>
              <a:t>animation.scale</a:t>
            </a:r>
            <a:r>
              <a:rPr lang="en-US" altLang="zh-CN" sz="1600" dirty="0"/>
              <a:t>(2).step()</a:t>
            </a:r>
            <a:endParaRPr lang="zh-CN" altLang="zh-CN" sz="1600" dirty="0"/>
          </a:p>
          <a:p>
            <a:pPr marL="342900" lvl="0" indent="-342900">
              <a:lnSpc>
                <a:spcPct val="150000"/>
              </a:lnSpc>
              <a:buFont typeface="+mj-lt"/>
              <a:buAutoNum type="arabicPeriod"/>
            </a:pPr>
            <a:r>
              <a:rPr lang="en-US" altLang="zh-CN" sz="1600" dirty="0"/>
              <a:t>//3.</a:t>
            </a:r>
            <a:r>
              <a:rPr lang="zh-CN" altLang="zh-CN" sz="1600" dirty="0"/>
              <a:t>导出至组件的动画属性</a:t>
            </a:r>
          </a:p>
          <a:p>
            <a:pPr marL="342900" lvl="0" indent="-342900">
              <a:lnSpc>
                <a:spcPct val="150000"/>
              </a:lnSpc>
              <a:buFont typeface="+mj-lt"/>
              <a:buAutoNum type="arabicPeriod"/>
            </a:pPr>
            <a:r>
              <a:rPr lang="en-US" altLang="zh-CN" sz="1600" dirty="0" err="1"/>
              <a:t>this.setData</a:t>
            </a:r>
            <a:r>
              <a:rPr lang="en-US" altLang="zh-CN" sz="1600" dirty="0"/>
              <a:t>({</a:t>
            </a:r>
            <a:r>
              <a:rPr lang="en-US" altLang="zh-CN" sz="1600" dirty="0" err="1"/>
              <a:t>animationData:animation.export</a:t>
            </a:r>
            <a:r>
              <a:rPr lang="en-US" altLang="zh-CN" sz="1600" dirty="0"/>
              <a:t>()})</a:t>
            </a:r>
            <a:endParaRPr lang="zh-CN" altLang="zh-CN" sz="1600" dirty="0"/>
          </a:p>
          <a:p>
            <a:pPr marL="342900" lvl="0" indent="-342900">
              <a:lnSpc>
                <a:spcPct val="150000"/>
              </a:lnSpc>
              <a:buFont typeface="+mj-lt"/>
              <a:buAutoNum type="arabicPeriod"/>
            </a:pPr>
            <a:r>
              <a:rPr lang="en-US" altLang="zh-CN" sz="1600" dirty="0"/>
              <a:t>//4. </a:t>
            </a:r>
            <a:r>
              <a:rPr lang="zh-CN" altLang="zh-CN" sz="1600" dirty="0"/>
              <a:t>描述第二个动画</a:t>
            </a:r>
          </a:p>
          <a:p>
            <a:pPr marL="342900" lvl="0" indent="-342900">
              <a:lnSpc>
                <a:spcPct val="150000"/>
              </a:lnSpc>
              <a:buFont typeface="+mj-lt"/>
              <a:buAutoNum type="arabicPeriod"/>
            </a:pPr>
            <a:r>
              <a:rPr lang="en-US" altLang="zh-CN" sz="1600" dirty="0" err="1"/>
              <a:t>animation.rotate</a:t>
            </a:r>
            <a:r>
              <a:rPr lang="en-US" altLang="zh-CN" sz="1600" dirty="0"/>
              <a:t>(180).step()</a:t>
            </a:r>
            <a:endParaRPr lang="zh-CN" altLang="zh-CN" sz="1600" dirty="0"/>
          </a:p>
          <a:p>
            <a:pPr marL="342900" lvl="0" indent="-342900">
              <a:lnSpc>
                <a:spcPct val="150000"/>
              </a:lnSpc>
              <a:buFont typeface="+mj-lt"/>
              <a:buAutoNum type="arabicPeriod"/>
            </a:pPr>
            <a:r>
              <a:rPr lang="en-US" altLang="zh-CN" sz="1600" dirty="0"/>
              <a:t>//5.</a:t>
            </a:r>
            <a:r>
              <a:rPr lang="zh-CN" altLang="zh-CN" sz="1600" dirty="0"/>
              <a:t>导出至组件的动画属性</a:t>
            </a:r>
          </a:p>
          <a:p>
            <a:pPr marL="342900" indent="-342900">
              <a:lnSpc>
                <a:spcPct val="150000"/>
              </a:lnSpc>
              <a:buFont typeface="+mj-lt"/>
              <a:buAutoNum type="arabicPeriod"/>
            </a:pPr>
            <a:r>
              <a:rPr lang="en-US" altLang="zh-CN" sz="1600" dirty="0" err="1"/>
              <a:t>this.setData</a:t>
            </a:r>
            <a:r>
              <a:rPr lang="en-US" altLang="zh-CN" sz="1600" dirty="0"/>
              <a:t>({</a:t>
            </a:r>
            <a:r>
              <a:rPr lang="en-US" altLang="zh-CN" sz="1600" dirty="0" err="1"/>
              <a:t>animationData:animation.export</a:t>
            </a:r>
            <a:r>
              <a:rPr lang="en-US" altLang="zh-CN" sz="1600" dirty="0"/>
              <a:t>()})</a:t>
            </a:r>
            <a:endParaRPr lang="zh-CN" altLang="zh-CN" sz="1600" dirty="0"/>
          </a:p>
        </p:txBody>
      </p:sp>
      <p:sp>
        <p:nvSpPr>
          <p:cNvPr id="7" name="矩形 6"/>
          <p:cNvSpPr/>
          <p:nvPr/>
        </p:nvSpPr>
        <p:spPr>
          <a:xfrm>
            <a:off x="7080069" y="3560783"/>
            <a:ext cx="3999942" cy="128689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ct val="150000"/>
              </a:lnSpc>
              <a:spcAft>
                <a:spcPts val="0"/>
              </a:spcAft>
            </a:pPr>
            <a:r>
              <a:rPr lang="zh-CN" altLang="zh-CN" b="1" kern="100" dirty="0">
                <a:latin typeface="+mj-lt"/>
                <a:ea typeface="宋体" panose="02010600030101010101" pitchFamily="2" charset="-122"/>
                <a:cs typeface="Times New Roman" panose="02020603050405020304" pitchFamily="18" charset="0"/>
              </a:rPr>
              <a:t>此时一组动画完成后才会进行下一组动画，每次调用</a:t>
            </a:r>
            <a:r>
              <a:rPr lang="en-US" altLang="zh-CN" b="1" kern="100" dirty="0">
                <a:latin typeface="+mj-lt"/>
                <a:ea typeface="宋体" panose="02010600030101010101" pitchFamily="2" charset="-122"/>
                <a:cs typeface="Times New Roman" panose="02020603050405020304" pitchFamily="18" charset="0"/>
              </a:rPr>
              <a:t>export()</a:t>
            </a:r>
            <a:r>
              <a:rPr lang="zh-CN" altLang="zh-CN" b="1" kern="100" dirty="0">
                <a:latin typeface="+mj-lt"/>
                <a:ea typeface="宋体" panose="02010600030101010101" pitchFamily="2" charset="-122"/>
                <a:cs typeface="Times New Roman" panose="02020603050405020304" pitchFamily="18" charset="0"/>
              </a:rPr>
              <a:t>后会覆盖之前的动画操作。</a:t>
            </a:r>
            <a:endParaRPr lang="zh-CN" altLang="zh-CN" b="1" kern="100" dirty="0">
              <a:effectLst/>
              <a:latin typeface="+mj-lt"/>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678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4" name="文本框 8"/>
          <p:cNvSpPr txBox="1"/>
          <p:nvPr/>
        </p:nvSpPr>
        <p:spPr>
          <a:xfrm>
            <a:off x="1026582" y="1813618"/>
            <a:ext cx="10053429"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11-10</a:t>
            </a:r>
            <a:r>
              <a:rPr lang="zh-CN" altLang="zh-CN" dirty="0"/>
              <a:t>】小程序界面</a:t>
            </a:r>
            <a:r>
              <a:rPr lang="en-US" altLang="zh-CN" dirty="0"/>
              <a:t>API</a:t>
            </a:r>
            <a:r>
              <a:rPr lang="zh-CN" altLang="zh-CN" dirty="0"/>
              <a:t>动画的综合应用</a:t>
            </a:r>
          </a:p>
          <a:p>
            <a:pPr>
              <a:lnSpc>
                <a:spcPct val="150000"/>
              </a:lnSpc>
            </a:pPr>
            <a:r>
              <a:rPr lang="zh-CN" altLang="zh-CN" dirty="0"/>
              <a:t>本示例将用于展示本节所学组件动画的几种变形方式，包括如下内容：</a:t>
            </a:r>
          </a:p>
          <a:p>
            <a:pPr marL="285750" lvl="0" indent="-285750">
              <a:lnSpc>
                <a:spcPct val="150000"/>
              </a:lnSpc>
              <a:buFont typeface="Arial" panose="020B0604020202020204" pitchFamily="34" charset="0"/>
              <a:buChar char="•"/>
            </a:pPr>
            <a:r>
              <a:rPr lang="zh-CN" altLang="zh-CN" dirty="0"/>
              <a:t>旋转、缩放、偏移、倾斜；</a:t>
            </a:r>
          </a:p>
          <a:p>
            <a:pPr marL="285750" lvl="0" indent="-285750">
              <a:lnSpc>
                <a:spcPct val="150000"/>
              </a:lnSpc>
              <a:buFont typeface="Arial" panose="020B0604020202020204" pitchFamily="34" charset="0"/>
              <a:buChar char="•"/>
            </a:pPr>
            <a:r>
              <a:rPr lang="zh-CN" altLang="zh-CN" dirty="0"/>
              <a:t>同时播放全部动画；</a:t>
            </a:r>
          </a:p>
          <a:p>
            <a:pPr marL="285750" lvl="0" indent="-285750">
              <a:lnSpc>
                <a:spcPct val="150000"/>
              </a:lnSpc>
              <a:buFont typeface="Arial" panose="020B0604020202020204" pitchFamily="34" charset="0"/>
              <a:buChar char="•"/>
            </a:pPr>
            <a:r>
              <a:rPr lang="zh-CN" altLang="zh-CN" dirty="0"/>
              <a:t>依次播放每一个动画；</a:t>
            </a:r>
          </a:p>
          <a:p>
            <a:pPr marL="285750" lvl="0" indent="-285750">
              <a:lnSpc>
                <a:spcPct val="150000"/>
              </a:lnSpc>
              <a:buFont typeface="Arial" panose="020B0604020202020204" pitchFamily="34" charset="0"/>
              <a:buChar char="•"/>
            </a:pPr>
            <a:r>
              <a:rPr lang="zh-CN" altLang="zh-CN" dirty="0"/>
              <a:t>还原组件的初始状态。</a:t>
            </a:r>
          </a:p>
          <a:p>
            <a:pPr>
              <a:lnSpc>
                <a:spcPct val="150000"/>
              </a:lnSpc>
            </a:pPr>
            <a:endParaRPr lang="zh-CN" altLang="zh-CN" dirty="0"/>
          </a:p>
        </p:txBody>
      </p:sp>
    </p:spTree>
    <p:extLst>
      <p:ext uri="{BB962C8B-B14F-4D97-AF65-F5344CB8AC3E}">
        <p14:creationId xmlns:p14="http://schemas.microsoft.com/office/powerpoint/2010/main" val="167320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动画</a:t>
            </a:r>
          </a:p>
        </p:txBody>
      </p:sp>
      <p:sp>
        <p:nvSpPr>
          <p:cNvPr id="4" name="文本框 8"/>
          <p:cNvSpPr txBox="1"/>
          <p:nvPr/>
        </p:nvSpPr>
        <p:spPr>
          <a:xfrm>
            <a:off x="1026582" y="1813618"/>
            <a:ext cx="10053429"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11-10</a:t>
            </a:r>
            <a:r>
              <a:rPr lang="zh-CN" altLang="zh-CN" dirty="0"/>
              <a:t>】小程序界面</a:t>
            </a:r>
            <a:r>
              <a:rPr lang="en-US" altLang="zh-CN" dirty="0"/>
              <a:t>API</a:t>
            </a:r>
            <a:r>
              <a:rPr lang="zh-CN" altLang="zh-CN" dirty="0"/>
              <a:t>动画的综合应用</a:t>
            </a:r>
            <a:r>
              <a:rPr lang="en-US" altLang="zh-CN" dirty="0"/>
              <a:t>cont.</a:t>
            </a:r>
            <a:endParaRPr lang="zh-CN" altLang="zh-CN" dirty="0"/>
          </a:p>
        </p:txBody>
      </p:sp>
      <p:pic>
        <p:nvPicPr>
          <p:cNvPr id="3" name="图片 2"/>
          <p:cNvPicPr>
            <a:picLocks noChangeAspect="1"/>
          </p:cNvPicPr>
          <p:nvPr/>
        </p:nvPicPr>
        <p:blipFill>
          <a:blip r:embed="rId2"/>
          <a:stretch>
            <a:fillRect/>
          </a:stretch>
        </p:blipFill>
        <p:spPr>
          <a:xfrm>
            <a:off x="177859" y="2703584"/>
            <a:ext cx="3950002" cy="3244370"/>
          </a:xfrm>
          <a:prstGeom prst="rect">
            <a:avLst/>
          </a:prstGeom>
        </p:spPr>
      </p:pic>
      <p:pic>
        <p:nvPicPr>
          <p:cNvPr id="5" name="图片 4"/>
          <p:cNvPicPr>
            <a:picLocks noChangeAspect="1"/>
          </p:cNvPicPr>
          <p:nvPr/>
        </p:nvPicPr>
        <p:blipFill>
          <a:blip r:embed="rId3"/>
          <a:stretch>
            <a:fillRect/>
          </a:stretch>
        </p:blipFill>
        <p:spPr>
          <a:xfrm>
            <a:off x="4200071" y="2703584"/>
            <a:ext cx="3917445" cy="3244370"/>
          </a:xfrm>
          <a:prstGeom prst="rect">
            <a:avLst/>
          </a:prstGeom>
        </p:spPr>
      </p:pic>
      <p:pic>
        <p:nvPicPr>
          <p:cNvPr id="6" name="图片 5"/>
          <p:cNvPicPr>
            <a:picLocks noChangeAspect="1"/>
          </p:cNvPicPr>
          <p:nvPr/>
        </p:nvPicPr>
        <p:blipFill>
          <a:blip r:embed="rId4"/>
          <a:stretch>
            <a:fillRect/>
          </a:stretch>
        </p:blipFill>
        <p:spPr>
          <a:xfrm>
            <a:off x="8189726" y="2764544"/>
            <a:ext cx="3848488" cy="3183410"/>
          </a:xfrm>
          <a:prstGeom prst="rect">
            <a:avLst/>
          </a:prstGeom>
        </p:spPr>
      </p:pic>
    </p:spTree>
    <p:extLst>
      <p:ext uri="{BB962C8B-B14F-4D97-AF65-F5344CB8AC3E}">
        <p14:creationId xmlns:p14="http://schemas.microsoft.com/office/powerpoint/2010/main" val="289604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06</a:t>
            </a:r>
            <a:endParaRPr kumimoji="1" lang="zh-CN" altLang="en-US" dirty="0"/>
          </a:p>
        </p:txBody>
      </p:sp>
      <p:sp>
        <p:nvSpPr>
          <p:cNvPr id="3" name="文本占位符 2"/>
          <p:cNvSpPr>
            <a:spLocks noGrp="1"/>
          </p:cNvSpPr>
          <p:nvPr>
            <p:ph type="body" sz="quarter" idx="16"/>
          </p:nvPr>
        </p:nvSpPr>
        <p:spPr/>
        <p:txBody>
          <a:bodyPr/>
          <a:lstStyle/>
          <a:p>
            <a:r>
              <a:rPr kumimoji="1" lang="zh-CN" altLang="en-US" b="1" dirty="0"/>
              <a:t>页面位置</a:t>
            </a:r>
          </a:p>
        </p:txBody>
      </p:sp>
    </p:spTree>
    <p:extLst>
      <p:ext uri="{BB962C8B-B14F-4D97-AF65-F5344CB8AC3E}">
        <p14:creationId xmlns:p14="http://schemas.microsoft.com/office/powerpoint/2010/main" val="26388179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06 </a:t>
            </a:r>
            <a:r>
              <a:rPr kumimoji="1" lang="zh-CN" altLang="en-US" dirty="0"/>
              <a:t>页面位置</a:t>
            </a:r>
          </a:p>
        </p:txBody>
      </p:sp>
      <p:sp>
        <p:nvSpPr>
          <p:cNvPr id="10" name="文本框 8"/>
          <p:cNvSpPr txBox="1"/>
          <p:nvPr/>
        </p:nvSpPr>
        <p:spPr>
          <a:xfrm>
            <a:off x="607049" y="1221421"/>
            <a:ext cx="9485751" cy="50783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小程序使用</a:t>
            </a:r>
            <a:r>
              <a:rPr lang="en-US" altLang="zh-CN" dirty="0" err="1"/>
              <a:t>wx.pageScrollTo</a:t>
            </a:r>
            <a:r>
              <a:rPr lang="en-US" altLang="zh-CN" dirty="0"/>
              <a:t>(OBJECT)</a:t>
            </a:r>
            <a:r>
              <a:rPr lang="zh-CN" altLang="zh-CN" dirty="0"/>
              <a:t>将页面滚动到目标位置，该接口从基础库</a:t>
            </a:r>
            <a:r>
              <a:rPr lang="en-US" altLang="zh-CN" dirty="0"/>
              <a:t> 1.4.0 </a:t>
            </a:r>
            <a:r>
              <a:rPr lang="zh-CN" altLang="zh-CN" dirty="0"/>
              <a:t>开始支持，低版本需做兼容处理。其</a:t>
            </a:r>
            <a:r>
              <a:rPr lang="en-US" altLang="zh-CN" dirty="0"/>
              <a:t>OBJECT</a:t>
            </a:r>
            <a:r>
              <a:rPr lang="zh-CN" altLang="zh-CN" dirty="0"/>
              <a:t>参数说明如表所示。</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en-US" altLang="zh-CN" dirty="0" err="1"/>
              <a:t>wx.pageScrollTo</a:t>
            </a:r>
            <a:r>
              <a:rPr lang="en-US" altLang="zh-CN" dirty="0"/>
              <a:t>(OBJECT)</a:t>
            </a:r>
            <a:r>
              <a:rPr lang="zh-CN" altLang="zh-CN" dirty="0"/>
              <a:t>示例代码如下：</a:t>
            </a: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zh-CN" altLang="zh-CN" dirty="0"/>
          </a:p>
          <a:p>
            <a:pPr>
              <a:lnSpc>
                <a:spcPct val="150000"/>
              </a:lnSpc>
            </a:pPr>
            <a:endParaRPr lang="en-US" altLang="zh-CN" dirty="0"/>
          </a:p>
          <a:p>
            <a:pPr>
              <a:lnSpc>
                <a:spcPct val="150000"/>
              </a:lnSpc>
            </a:pPr>
            <a:r>
              <a:rPr lang="zh-CN" altLang="zh-CN" dirty="0"/>
              <a:t>上述代码表示将页面滚动回最顶端，动画效果为</a:t>
            </a:r>
            <a:r>
              <a:rPr lang="en-US" altLang="zh-CN" dirty="0"/>
              <a:t>3</a:t>
            </a:r>
            <a:r>
              <a:rPr lang="zh-CN" altLang="zh-CN" dirty="0"/>
              <a:t>秒钟。</a:t>
            </a:r>
          </a:p>
        </p:txBody>
      </p:sp>
      <p:graphicFrame>
        <p:nvGraphicFramePr>
          <p:cNvPr id="4" name="表格 3"/>
          <p:cNvGraphicFramePr>
            <a:graphicFrameLocks noGrp="1"/>
          </p:cNvGraphicFramePr>
          <p:nvPr>
            <p:extLst>
              <p:ext uri="{D42A27DB-BD31-4B8C-83A1-F6EECF244321}">
                <p14:modId xmlns:p14="http://schemas.microsoft.com/office/powerpoint/2010/main" val="2964152105"/>
              </p:ext>
            </p:extLst>
          </p:nvPr>
        </p:nvGraphicFramePr>
        <p:xfrm>
          <a:off x="1254094" y="2283039"/>
          <a:ext cx="7490410" cy="1038006"/>
        </p:xfrm>
        <a:graphic>
          <a:graphicData uri="http://schemas.openxmlformats.org/drawingml/2006/table">
            <a:tbl>
              <a:tblPr firstRow="1" firstCol="1" bandRow="1">
                <a:tableStyleId>{9DCAF9ED-07DC-4A11-8D7F-57B35C25682E}</a:tableStyleId>
              </a:tblPr>
              <a:tblGrid>
                <a:gridCol w="1033160">
                  <a:extLst>
                    <a:ext uri="{9D8B030D-6E8A-4147-A177-3AD203B41FA5}">
                      <a16:colId xmlns:a16="http://schemas.microsoft.com/office/drawing/2014/main" val="20000"/>
                    </a:ext>
                  </a:extLst>
                </a:gridCol>
                <a:gridCol w="1291450">
                  <a:extLst>
                    <a:ext uri="{9D8B030D-6E8A-4147-A177-3AD203B41FA5}">
                      <a16:colId xmlns:a16="http://schemas.microsoft.com/office/drawing/2014/main" val="20001"/>
                    </a:ext>
                  </a:extLst>
                </a:gridCol>
                <a:gridCol w="793319">
                  <a:extLst>
                    <a:ext uri="{9D8B030D-6E8A-4147-A177-3AD203B41FA5}">
                      <a16:colId xmlns:a16="http://schemas.microsoft.com/office/drawing/2014/main" val="20002"/>
                    </a:ext>
                  </a:extLst>
                </a:gridCol>
                <a:gridCol w="4372481">
                  <a:extLst>
                    <a:ext uri="{9D8B030D-6E8A-4147-A177-3AD203B41FA5}">
                      <a16:colId xmlns:a16="http://schemas.microsoft.com/office/drawing/2014/main" val="20003"/>
                    </a:ext>
                  </a:extLst>
                </a:gridCol>
              </a:tblGrid>
              <a:tr h="346002">
                <a:tc>
                  <a:txBody>
                    <a:bodyPr/>
                    <a:lstStyle/>
                    <a:p>
                      <a:pPr algn="l">
                        <a:lnSpc>
                          <a:spcPct val="150000"/>
                        </a:lnSpc>
                        <a:spcAft>
                          <a:spcPts val="0"/>
                        </a:spcAft>
                      </a:pPr>
                      <a:r>
                        <a:rPr lang="zh-CN" sz="1200" kern="0">
                          <a:effectLst/>
                        </a:rPr>
                        <a:t>参数名</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说明</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46002">
                <a:tc>
                  <a:txBody>
                    <a:bodyPr/>
                    <a:lstStyle/>
                    <a:p>
                      <a:pPr algn="l">
                        <a:lnSpc>
                          <a:spcPct val="150000"/>
                        </a:lnSpc>
                        <a:spcAft>
                          <a:spcPts val="0"/>
                        </a:spcAft>
                      </a:pPr>
                      <a:r>
                        <a:rPr lang="en-US" sz="1200" kern="0">
                          <a:effectLst/>
                        </a:rPr>
                        <a:t>scrollTop</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滚动到页面的目标位置（单位</a:t>
                      </a:r>
                      <a:r>
                        <a:rPr lang="en-US" sz="1200" kern="0">
                          <a:effectLst/>
                        </a:rPr>
                        <a:t>px</a:t>
                      </a:r>
                      <a:r>
                        <a:rPr lang="zh-CN" sz="1200" kern="0">
                          <a:effectLst/>
                        </a:rPr>
                        <a: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6002">
                <a:tc>
                  <a:txBody>
                    <a:bodyPr/>
                    <a:lstStyle/>
                    <a:p>
                      <a:pPr algn="l">
                        <a:lnSpc>
                          <a:spcPct val="150000"/>
                        </a:lnSpc>
                        <a:spcAft>
                          <a:spcPts val="0"/>
                        </a:spcAft>
                      </a:pPr>
                      <a:r>
                        <a:rPr lang="en-US" sz="1200" kern="0">
                          <a:effectLst/>
                        </a:rPr>
                        <a:t>duration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Number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滚动动画的时长，默认</a:t>
                      </a:r>
                      <a:r>
                        <a:rPr lang="en-US" sz="1200" kern="0" dirty="0">
                          <a:effectLst/>
                        </a:rPr>
                        <a:t>300ms</a:t>
                      </a:r>
                      <a:r>
                        <a:rPr lang="zh-CN" sz="1200" kern="0" dirty="0">
                          <a:effectLst/>
                        </a:rPr>
                        <a:t>，单位</a:t>
                      </a:r>
                      <a:r>
                        <a:rPr lang="en-US" sz="1200" kern="0" dirty="0">
                          <a:effectLst/>
                        </a:rPr>
                        <a:t> </a:t>
                      </a:r>
                      <a:r>
                        <a:rPr lang="en-US" sz="1200" kern="0" dirty="0" err="1">
                          <a:effectLst/>
                        </a:rPr>
                        <a:t>ms</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13" name="文本框 12"/>
          <p:cNvSpPr txBox="1"/>
          <p:nvPr/>
        </p:nvSpPr>
        <p:spPr>
          <a:xfrm>
            <a:off x="699341" y="4255670"/>
            <a:ext cx="7520441" cy="1526187"/>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600" dirty="0" err="1"/>
              <a:t>wx.pageScrollTo</a:t>
            </a:r>
            <a:r>
              <a:rPr lang="en-US" altLang="zh-CN" sz="1600" dirty="0"/>
              <a:t>({</a:t>
            </a:r>
            <a:endParaRPr lang="zh-CN" altLang="zh-CN" sz="1600" dirty="0"/>
          </a:p>
          <a:p>
            <a:pPr marL="342900" indent="-342900" algn="just">
              <a:lnSpc>
                <a:spcPct val="150000"/>
              </a:lnSpc>
              <a:buFont typeface="+mj-lt"/>
              <a:buAutoNum type="arabicPeriod"/>
            </a:pPr>
            <a:r>
              <a:rPr lang="en-US" altLang="zh-CN" sz="1600" dirty="0"/>
              <a:t>  </a:t>
            </a:r>
            <a:r>
              <a:rPr lang="en-US" altLang="zh-CN" sz="1600" dirty="0" err="1"/>
              <a:t>scrollTop</a:t>
            </a:r>
            <a:r>
              <a:rPr lang="en-US" altLang="zh-CN" sz="1600" dirty="0"/>
              <a:t>: 0,</a:t>
            </a:r>
            <a:endParaRPr lang="zh-CN" altLang="zh-CN" sz="1600" dirty="0"/>
          </a:p>
          <a:p>
            <a:pPr marL="342900" indent="-342900" algn="just">
              <a:lnSpc>
                <a:spcPct val="150000"/>
              </a:lnSpc>
              <a:buFont typeface="+mj-lt"/>
              <a:buAutoNum type="arabicPeriod"/>
            </a:pPr>
            <a:r>
              <a:rPr lang="en-US" altLang="zh-CN" sz="1600" dirty="0"/>
              <a:t>  duration: 3000</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spTree>
    <p:extLst>
      <p:ext uri="{BB962C8B-B14F-4D97-AF65-F5344CB8AC3E}">
        <p14:creationId xmlns:p14="http://schemas.microsoft.com/office/powerpoint/2010/main" val="129251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06 </a:t>
            </a:r>
            <a:r>
              <a:rPr kumimoji="1" lang="zh-CN" altLang="en-US" dirty="0"/>
              <a:t>页面位置</a:t>
            </a:r>
          </a:p>
        </p:txBody>
      </p:sp>
      <p:sp>
        <p:nvSpPr>
          <p:cNvPr id="10" name="文本框 8"/>
          <p:cNvSpPr txBox="1"/>
          <p:nvPr/>
        </p:nvSpPr>
        <p:spPr>
          <a:xfrm>
            <a:off x="607049" y="1221421"/>
            <a:ext cx="94857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【例</a:t>
            </a:r>
            <a:r>
              <a:rPr lang="en-US" altLang="zh-CN" dirty="0"/>
              <a:t>11-11</a:t>
            </a:r>
            <a:r>
              <a:rPr lang="zh-CN" altLang="zh-CN" dirty="0"/>
              <a:t>】小程序界面</a:t>
            </a:r>
            <a:r>
              <a:rPr lang="en-US" altLang="zh-CN" dirty="0"/>
              <a:t>API</a:t>
            </a:r>
            <a:r>
              <a:rPr lang="zh-CN" altLang="zh-CN" dirty="0"/>
              <a:t>页面位置的简单应用</a:t>
            </a:r>
          </a:p>
        </p:txBody>
      </p:sp>
      <p:pic>
        <p:nvPicPr>
          <p:cNvPr id="3" name="图片 2"/>
          <p:cNvPicPr>
            <a:picLocks noChangeAspect="1"/>
          </p:cNvPicPr>
          <p:nvPr/>
        </p:nvPicPr>
        <p:blipFill>
          <a:blip r:embed="rId2"/>
          <a:stretch>
            <a:fillRect/>
          </a:stretch>
        </p:blipFill>
        <p:spPr>
          <a:xfrm>
            <a:off x="2973680" y="1751490"/>
            <a:ext cx="5133333" cy="4438095"/>
          </a:xfrm>
          <a:prstGeom prst="rect">
            <a:avLst/>
          </a:prstGeom>
        </p:spPr>
      </p:pic>
    </p:spTree>
    <p:extLst>
      <p:ext uri="{BB962C8B-B14F-4D97-AF65-F5344CB8AC3E}">
        <p14:creationId xmlns:p14="http://schemas.microsoft.com/office/powerpoint/2010/main" val="23279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07</a:t>
            </a:r>
            <a:endParaRPr kumimoji="1" lang="zh-CN" altLang="en-US" dirty="0"/>
          </a:p>
        </p:txBody>
      </p:sp>
      <p:sp>
        <p:nvSpPr>
          <p:cNvPr id="3" name="文本占位符 2"/>
          <p:cNvSpPr>
            <a:spLocks noGrp="1"/>
          </p:cNvSpPr>
          <p:nvPr>
            <p:ph type="body" sz="quarter" idx="16"/>
          </p:nvPr>
        </p:nvSpPr>
        <p:spPr>
          <a:xfrm>
            <a:off x="3724507" y="3033133"/>
            <a:ext cx="4315312" cy="825190"/>
          </a:xfrm>
        </p:spPr>
        <p:txBody>
          <a:bodyPr/>
          <a:lstStyle/>
          <a:p>
            <a:r>
              <a:rPr kumimoji="1" lang="zh-CN" altLang="en-US" b="1" dirty="0"/>
              <a:t>绘图</a:t>
            </a:r>
          </a:p>
        </p:txBody>
      </p:sp>
    </p:spTree>
    <p:extLst>
      <p:ext uri="{BB962C8B-B14F-4D97-AF65-F5344CB8AC3E}">
        <p14:creationId xmlns:p14="http://schemas.microsoft.com/office/powerpoint/2010/main" val="4161521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660383" y="2422047"/>
            <a:ext cx="5876759" cy="41919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画布坐标系</a:t>
            </a:r>
            <a:endParaRPr lang="en-US" altLang="zh-CN" b="1" dirty="0"/>
          </a:p>
          <a:p>
            <a:pPr>
              <a:lnSpc>
                <a:spcPct val="150000"/>
              </a:lnSpc>
            </a:pPr>
            <a:r>
              <a:rPr lang="en-US" altLang="zh-CN" dirty="0"/>
              <a:t>        </a:t>
            </a:r>
            <a:r>
              <a:rPr lang="zh-CN" altLang="zh-CN" dirty="0"/>
              <a:t>在正式学习绘图相关代码之前需要了解画布坐标系的原理。画布坐标系中原点的位置在画布矩形框的左上角，即</a:t>
            </a:r>
            <a:r>
              <a:rPr lang="en-US" altLang="zh-CN" dirty="0"/>
              <a:t>(0,0)</a:t>
            </a:r>
            <a:r>
              <a:rPr lang="zh-CN" altLang="zh-CN" dirty="0"/>
              <a:t>坐标的位置。</a:t>
            </a:r>
            <a:endParaRPr lang="en-US" altLang="zh-CN" dirty="0"/>
          </a:p>
          <a:p>
            <a:pPr>
              <a:lnSpc>
                <a:spcPct val="150000"/>
              </a:lnSpc>
            </a:pPr>
            <a:r>
              <a:rPr lang="en-US" altLang="zh-CN" dirty="0"/>
              <a:t>        </a:t>
            </a:r>
            <a:r>
              <a:rPr lang="zh-CN" altLang="zh-CN" dirty="0"/>
              <a:t>该坐标系与数学坐标系在水平方向上一致，垂直方向为镜像对称。也就是说画布坐标系的水平方向为</a:t>
            </a:r>
            <a:r>
              <a:rPr lang="en-US" altLang="zh-CN" dirty="0"/>
              <a:t>x</a:t>
            </a:r>
            <a:r>
              <a:rPr lang="zh-CN" altLang="zh-CN" dirty="0"/>
              <a:t>轴，其正方向为向右延伸；垂直方向为</a:t>
            </a:r>
            <a:r>
              <a:rPr lang="en-US" altLang="zh-CN" dirty="0"/>
              <a:t>y</a:t>
            </a:r>
            <a:r>
              <a:rPr lang="zh-CN" altLang="zh-CN" dirty="0"/>
              <a:t>轴，其正方向为向下延伸。</a:t>
            </a:r>
          </a:p>
          <a:p>
            <a:pPr>
              <a:lnSpc>
                <a:spcPct val="150000"/>
              </a:lnSpc>
            </a:pPr>
            <a:r>
              <a:rPr lang="en-US" altLang="zh-CN" dirty="0"/>
              <a:t>        </a:t>
            </a:r>
            <a:r>
              <a:rPr lang="zh-CN" altLang="zh-CN" dirty="0"/>
              <a:t>具体的坐标系如</a:t>
            </a:r>
            <a:r>
              <a:rPr lang="zh-CN" altLang="en-US" dirty="0"/>
              <a:t>右</a:t>
            </a:r>
            <a:r>
              <a:rPr lang="zh-CN" altLang="zh-CN" dirty="0"/>
              <a:t>图所示。</a:t>
            </a:r>
          </a:p>
          <a:p>
            <a:pPr>
              <a:lnSpc>
                <a:spcPct val="130000"/>
              </a:lnSpc>
            </a:pPr>
            <a:endParaRPr lang="zh-CN" altLang="zh-CN" dirty="0"/>
          </a:p>
        </p:txBody>
      </p:sp>
      <p:sp>
        <p:nvSpPr>
          <p:cNvPr id="5" name="矩形 4"/>
          <p:cNvSpPr/>
          <p:nvPr/>
        </p:nvSpPr>
        <p:spPr>
          <a:xfrm flipV="1">
            <a:off x="1706713" y="150674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6632" y="1605708"/>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准备工作</a:t>
            </a:r>
            <a:endParaRPr lang="en-US" altLang="zh-CN" sz="2800" b="1" dirty="0">
              <a:solidFill>
                <a:schemeClr val="accent3">
                  <a:lumMod val="75000"/>
                </a:schemeClr>
              </a:solidFill>
            </a:endParaRPr>
          </a:p>
        </p:txBody>
      </p:sp>
      <p:sp>
        <p:nvSpPr>
          <p:cNvPr id="7" name="矩形 6"/>
          <p:cNvSpPr/>
          <p:nvPr/>
        </p:nvSpPr>
        <p:spPr>
          <a:xfrm>
            <a:off x="1660383" y="150293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pic>
        <p:nvPicPr>
          <p:cNvPr id="143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369" y="2422047"/>
            <a:ext cx="3138171" cy="299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48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【例</a:t>
            </a:r>
            <a:r>
              <a:rPr lang="en-US" altLang="zh-CN" sz="2000" dirty="0"/>
              <a:t>11-1</a:t>
            </a:r>
            <a:r>
              <a:rPr lang="zh-CN" altLang="zh-CN" sz="2000" dirty="0"/>
              <a:t>】小程序界面</a:t>
            </a:r>
            <a:r>
              <a:rPr lang="en-US" altLang="zh-CN" sz="2000" dirty="0"/>
              <a:t>API</a:t>
            </a:r>
            <a:r>
              <a:rPr lang="zh-CN" altLang="zh-CN" sz="2000" dirty="0"/>
              <a:t>消息提示框的简单应用</a:t>
            </a:r>
          </a:p>
        </p:txBody>
      </p:sp>
      <p:sp>
        <p:nvSpPr>
          <p:cNvPr id="5" name="矩形 4"/>
          <p:cNvSpPr/>
          <p:nvPr/>
        </p:nvSpPr>
        <p:spPr>
          <a:xfrm>
            <a:off x="1838651" y="1456619"/>
            <a:ext cx="1980029" cy="597921"/>
          </a:xfrm>
          <a:prstGeom prst="rect">
            <a:avLst/>
          </a:prstGeom>
        </p:spPr>
        <p:txBody>
          <a:bodyPr wrap="none">
            <a:spAutoFit/>
          </a:bodyPr>
          <a:lstStyle/>
          <a:p>
            <a:pPr lvl="0">
              <a:lnSpc>
                <a:spcPct val="130000"/>
              </a:lnSpc>
            </a:pPr>
            <a:r>
              <a:rPr lang="zh-CN" altLang="en-US" sz="2800" b="1" dirty="0">
                <a:solidFill>
                  <a:schemeClr val="accent1"/>
                </a:solidFill>
              </a:rPr>
              <a:t>消息提示框</a:t>
            </a:r>
            <a:endParaRPr lang="en-US" altLang="zh-CN" sz="2800" b="1" dirty="0">
              <a:solidFill>
                <a:schemeClr val="accent1"/>
              </a:solidFill>
            </a:endParaRPr>
          </a:p>
        </p:txBody>
      </p:sp>
      <p:sp>
        <p:nvSpPr>
          <p:cNvPr id="6" name="矩形 5"/>
          <p:cNvSpPr/>
          <p:nvPr/>
        </p:nvSpPr>
        <p:spPr>
          <a:xfrm>
            <a:off x="966175" y="141145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pic>
        <p:nvPicPr>
          <p:cNvPr id="7" name="图片 6"/>
          <p:cNvPicPr>
            <a:picLocks noChangeAspect="1"/>
          </p:cNvPicPr>
          <p:nvPr/>
        </p:nvPicPr>
        <p:blipFill>
          <a:blip r:embed="rId2"/>
          <a:stretch>
            <a:fillRect/>
          </a:stretch>
        </p:blipFill>
        <p:spPr>
          <a:xfrm>
            <a:off x="3818680" y="2705593"/>
            <a:ext cx="4733333" cy="3647619"/>
          </a:xfrm>
          <a:prstGeom prst="rect">
            <a:avLst/>
          </a:prstGeom>
        </p:spPr>
      </p:pic>
    </p:spTree>
    <p:extLst>
      <p:ext uri="{BB962C8B-B14F-4D97-AF65-F5344CB8AC3E}">
        <p14:creationId xmlns:p14="http://schemas.microsoft.com/office/powerpoint/2010/main" val="266709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988414"/>
            <a:ext cx="9667523"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创建空白画布</a:t>
            </a:r>
            <a:endParaRPr lang="en-US" altLang="zh-CN" b="1" dirty="0"/>
          </a:p>
          <a:p>
            <a:pPr>
              <a:lnSpc>
                <a:spcPct val="150000"/>
              </a:lnSpc>
            </a:pPr>
            <a:r>
              <a:rPr lang="zh-CN" altLang="zh-CN" dirty="0"/>
              <a:t>小程序使用</a:t>
            </a:r>
            <a:r>
              <a:rPr lang="en-US" altLang="zh-CN" dirty="0"/>
              <a:t>&lt;canvas&gt;</a:t>
            </a:r>
            <a:r>
              <a:rPr lang="zh-CN" altLang="zh-CN" dirty="0"/>
              <a:t>组件呈现画布区域，因此首先需要在</a:t>
            </a:r>
            <a:r>
              <a:rPr lang="en-US" altLang="zh-CN" dirty="0"/>
              <a:t>WXML</a:t>
            </a:r>
            <a:r>
              <a:rPr lang="zh-CN" altLang="zh-CN" dirty="0"/>
              <a:t>页面上使用该组件创建画布，并必须带有自定义的</a:t>
            </a:r>
            <a:r>
              <a:rPr lang="en-US" altLang="zh-CN" dirty="0"/>
              <a:t>canvas-id</a:t>
            </a:r>
            <a:r>
              <a:rPr lang="zh-CN" altLang="zh-CN" dirty="0"/>
              <a:t>名称。例如：</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上述代码表示声明了一个带有</a:t>
            </a:r>
            <a:r>
              <a:rPr lang="en-US" altLang="zh-CN" dirty="0"/>
              <a:t>1rpx</a:t>
            </a:r>
            <a:r>
              <a:rPr lang="zh-CN" altLang="zh-CN" dirty="0"/>
              <a:t>宽、黑色实线边框的画布，其</a:t>
            </a:r>
            <a:r>
              <a:rPr lang="en-US" altLang="zh-CN" dirty="0"/>
              <a:t>canvas-id</a:t>
            </a:r>
            <a:r>
              <a:rPr lang="zh-CN" altLang="zh-CN" dirty="0"/>
              <a:t>为</a:t>
            </a:r>
            <a:r>
              <a:rPr lang="en-US" altLang="zh-CN" dirty="0" err="1"/>
              <a:t>myCanvas</a:t>
            </a:r>
            <a:r>
              <a:rPr lang="zh-CN" altLang="zh-CN" dirty="0"/>
              <a:t>。</a:t>
            </a:r>
          </a:p>
        </p:txBody>
      </p:sp>
      <p:sp>
        <p:nvSpPr>
          <p:cNvPr id="5" name="矩形 4"/>
          <p:cNvSpPr/>
          <p:nvPr/>
        </p:nvSpPr>
        <p:spPr>
          <a:xfrm flipV="1">
            <a:off x="1615698" y="2028288"/>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85617" y="2127247"/>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准备工作</a:t>
            </a:r>
            <a:endParaRPr lang="en-US" altLang="zh-CN" sz="2800" b="1" dirty="0">
              <a:solidFill>
                <a:schemeClr val="accent3">
                  <a:lumMod val="75000"/>
                </a:schemeClr>
              </a:solidFill>
            </a:endParaRPr>
          </a:p>
        </p:txBody>
      </p:sp>
      <p:sp>
        <p:nvSpPr>
          <p:cNvPr id="7" name="矩形 6"/>
          <p:cNvSpPr/>
          <p:nvPr/>
        </p:nvSpPr>
        <p:spPr>
          <a:xfrm>
            <a:off x="1569368" y="2024469"/>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sp>
        <p:nvSpPr>
          <p:cNvPr id="8" name="文本框 7"/>
          <p:cNvSpPr txBox="1"/>
          <p:nvPr/>
        </p:nvSpPr>
        <p:spPr>
          <a:xfrm>
            <a:off x="1569368" y="4281075"/>
            <a:ext cx="8789214" cy="507831"/>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dirty="0"/>
              <a:t>&lt;canvas canvas-id='</a:t>
            </a:r>
            <a:r>
              <a:rPr lang="en-US" altLang="zh-CN" dirty="0" err="1"/>
              <a:t>myCanvas</a:t>
            </a:r>
            <a:r>
              <a:rPr lang="en-US" altLang="zh-CN" dirty="0"/>
              <a:t>' style='border:1rpx solid' &gt;&lt;/canvas&gt;</a:t>
            </a:r>
            <a:endParaRPr lang="zh-CN" altLang="zh-CN" kern="100" dirty="0"/>
          </a:p>
        </p:txBody>
      </p:sp>
    </p:spTree>
    <p:extLst>
      <p:ext uri="{BB962C8B-B14F-4D97-AF65-F5344CB8AC3E}">
        <p14:creationId xmlns:p14="http://schemas.microsoft.com/office/powerpoint/2010/main" val="23615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96940" y="2606750"/>
            <a:ext cx="4003829" cy="3831818"/>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画布效果如图所示。</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开发者也可以自行在</a:t>
            </a:r>
            <a:r>
              <a:rPr lang="en-US" altLang="zh-CN" dirty="0"/>
              <a:t>WXSS</a:t>
            </a:r>
            <a:r>
              <a:rPr lang="zh-CN" altLang="zh-CN" dirty="0"/>
              <a:t>文件中重新规定画布的尺寸、背景颜色等样式内容。</a:t>
            </a:r>
          </a:p>
        </p:txBody>
      </p:sp>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560490" y="2224934"/>
            <a:ext cx="5763588"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创建空白画布</a:t>
            </a:r>
            <a:endParaRPr lang="en-US" altLang="zh-CN" b="1" dirty="0"/>
          </a:p>
          <a:p>
            <a:pPr>
              <a:lnSpc>
                <a:spcPct val="150000"/>
              </a:lnSpc>
            </a:pPr>
            <a:r>
              <a:rPr lang="zh-CN" altLang="zh-CN" dirty="0"/>
              <a:t>画布默认尺寸是宽度</a:t>
            </a:r>
            <a:r>
              <a:rPr lang="en-US" altLang="zh-CN" dirty="0"/>
              <a:t>300px</a:t>
            </a:r>
            <a:r>
              <a:rPr lang="zh-CN" altLang="zh-CN" dirty="0"/>
              <a:t>、高度</a:t>
            </a:r>
            <a:r>
              <a:rPr lang="en-US" altLang="zh-CN" dirty="0"/>
              <a:t>225px</a:t>
            </a:r>
            <a:r>
              <a:rPr lang="zh-CN" altLang="zh-CN" dirty="0"/>
              <a:t>，可根据实际需要重新定义。</a:t>
            </a:r>
          </a:p>
          <a:p>
            <a:pPr>
              <a:lnSpc>
                <a:spcPct val="150000"/>
              </a:lnSpc>
            </a:pPr>
            <a:r>
              <a:rPr lang="zh-CN" altLang="zh-CN" dirty="0"/>
              <a:t>例如，规定画布宽、高均为</a:t>
            </a:r>
            <a:r>
              <a:rPr lang="en-US" altLang="zh-CN" dirty="0"/>
              <a:t>600rpx</a:t>
            </a:r>
            <a:r>
              <a:rPr lang="zh-CN" altLang="zh-CN" dirty="0"/>
              <a:t>，居中显示。</a:t>
            </a:r>
            <a:endParaRPr lang="en-US" altLang="zh-CN" dirty="0"/>
          </a:p>
          <a:p>
            <a:pPr>
              <a:lnSpc>
                <a:spcPct val="150000"/>
              </a:lnSpc>
            </a:pPr>
            <a:r>
              <a:rPr lang="zh-CN" altLang="zh-CN" dirty="0"/>
              <a:t>其</a:t>
            </a:r>
            <a:r>
              <a:rPr lang="en-US" altLang="zh-CN" dirty="0"/>
              <a:t>WXSS</a:t>
            </a:r>
            <a:r>
              <a:rPr lang="zh-CN" altLang="zh-CN" dirty="0"/>
              <a:t>代码如下：</a:t>
            </a: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sp>
        <p:nvSpPr>
          <p:cNvPr id="5" name="矩形 4"/>
          <p:cNvSpPr/>
          <p:nvPr/>
        </p:nvSpPr>
        <p:spPr>
          <a:xfrm flipV="1">
            <a:off x="1702533" y="141077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2452" y="150973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准备工作</a:t>
            </a:r>
            <a:endParaRPr lang="en-US" altLang="zh-CN" sz="2800" b="1" dirty="0">
              <a:solidFill>
                <a:schemeClr val="accent3">
                  <a:lumMod val="75000"/>
                </a:schemeClr>
              </a:solidFill>
            </a:endParaRPr>
          </a:p>
        </p:txBody>
      </p:sp>
      <p:sp>
        <p:nvSpPr>
          <p:cNvPr id="7" name="矩形 6"/>
          <p:cNvSpPr/>
          <p:nvPr/>
        </p:nvSpPr>
        <p:spPr>
          <a:xfrm>
            <a:off x="1656203" y="140695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sp>
        <p:nvSpPr>
          <p:cNvPr id="8" name="文本框 7"/>
          <p:cNvSpPr txBox="1"/>
          <p:nvPr/>
        </p:nvSpPr>
        <p:spPr>
          <a:xfrm>
            <a:off x="1656203" y="4348592"/>
            <a:ext cx="3624069" cy="216982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dirty="0"/>
              <a:t>canvas{</a:t>
            </a:r>
            <a:endParaRPr lang="zh-CN" altLang="zh-CN" dirty="0"/>
          </a:p>
          <a:p>
            <a:pPr marL="342900" lvl="0" indent="-342900" algn="just">
              <a:lnSpc>
                <a:spcPct val="150000"/>
              </a:lnSpc>
              <a:buFont typeface="+mj-lt"/>
              <a:buAutoNum type="arabicPeriod"/>
            </a:pPr>
            <a:r>
              <a:rPr lang="en-US" altLang="zh-CN" dirty="0"/>
              <a:t>  width: 600rpx;</a:t>
            </a:r>
            <a:endParaRPr lang="zh-CN" altLang="zh-CN" dirty="0"/>
          </a:p>
          <a:p>
            <a:pPr marL="342900" lvl="0" indent="-342900" algn="just">
              <a:lnSpc>
                <a:spcPct val="150000"/>
              </a:lnSpc>
              <a:buFont typeface="+mj-lt"/>
              <a:buAutoNum type="arabicPeriod"/>
            </a:pPr>
            <a:r>
              <a:rPr lang="en-US" altLang="zh-CN" dirty="0"/>
              <a:t>  height: 600rpx;</a:t>
            </a:r>
            <a:endParaRPr lang="zh-CN" altLang="zh-CN" dirty="0"/>
          </a:p>
          <a:p>
            <a:pPr marL="342900" lvl="0" indent="-342900" algn="just">
              <a:lnSpc>
                <a:spcPct val="150000"/>
              </a:lnSpc>
              <a:buFont typeface="+mj-lt"/>
              <a:buAutoNum type="arabicPeriod"/>
            </a:pPr>
            <a:r>
              <a:rPr lang="en-US" altLang="zh-CN" dirty="0"/>
              <a:t>  margin: 0 auto;</a:t>
            </a:r>
            <a:endParaRPr lang="zh-CN" altLang="zh-CN" dirty="0"/>
          </a:p>
          <a:p>
            <a:pPr marL="342900" indent="-342900" algn="just">
              <a:lnSpc>
                <a:spcPct val="150000"/>
              </a:lnSpc>
              <a:buFont typeface="+mj-lt"/>
              <a:buAutoNum type="arabicPeriod"/>
            </a:pPr>
            <a:r>
              <a:rPr lang="en-US" altLang="zh-CN" dirty="0"/>
              <a:t>}</a:t>
            </a:r>
            <a:endParaRPr lang="zh-CN" altLang="zh-CN" dirty="0"/>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504" y="3227662"/>
            <a:ext cx="1972608" cy="179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28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615698" y="1766405"/>
            <a:ext cx="9667523" cy="50783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创建画布上下文</a:t>
            </a:r>
            <a:endParaRPr lang="en-US" altLang="zh-CN" b="1" dirty="0"/>
          </a:p>
          <a:p>
            <a:pPr>
              <a:lnSpc>
                <a:spcPct val="150000"/>
              </a:lnSpc>
            </a:pPr>
            <a:r>
              <a:rPr lang="zh-CN" altLang="zh-CN" dirty="0"/>
              <a:t>小程序使用</a:t>
            </a:r>
            <a:r>
              <a:rPr lang="en-US" altLang="zh-CN" dirty="0" err="1"/>
              <a:t>wx.createCanvasContext</a:t>
            </a:r>
            <a:r>
              <a:rPr lang="en-US" altLang="zh-CN" dirty="0"/>
              <a:t>(</a:t>
            </a:r>
            <a:r>
              <a:rPr lang="en-US" altLang="zh-CN" dirty="0" err="1"/>
              <a:t>canvasId</a:t>
            </a:r>
            <a:r>
              <a:rPr lang="en-US" altLang="zh-CN" dirty="0"/>
              <a:t>)</a:t>
            </a:r>
            <a:r>
              <a:rPr lang="zh-CN" altLang="zh-CN" dirty="0"/>
              <a:t>创建画布上下文对象，然后使用该对象的方法进行画笔设置和绘图工作。</a:t>
            </a:r>
          </a:p>
          <a:p>
            <a:pPr>
              <a:lnSpc>
                <a:spcPct val="150000"/>
              </a:lnSpc>
            </a:pPr>
            <a:r>
              <a:rPr lang="zh-CN" altLang="zh-CN" dirty="0"/>
              <a:t>可以在</a:t>
            </a:r>
            <a:r>
              <a:rPr lang="en-US" altLang="zh-CN" dirty="0"/>
              <a:t>JS</a:t>
            </a:r>
            <a:r>
              <a:rPr lang="zh-CN" altLang="zh-CN" dirty="0"/>
              <a:t>页面的</a:t>
            </a:r>
            <a:r>
              <a:rPr lang="en-US" altLang="zh-CN" dirty="0" err="1"/>
              <a:t>onLoad</a:t>
            </a:r>
            <a:r>
              <a:rPr lang="zh-CN" altLang="zh-CN" dirty="0"/>
              <a:t>函数中使用该接口创建画布上下文对象，示例代码如下：</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上述代码中的</a:t>
            </a:r>
            <a:r>
              <a:rPr lang="en-US" altLang="zh-CN" dirty="0" err="1"/>
              <a:t>ctx</a:t>
            </a:r>
            <a:r>
              <a:rPr lang="zh-CN" altLang="zh-CN" dirty="0"/>
              <a:t>为自定义名称，开发者可自行更改。为了方便后续的讲解，本章全部示例均使用</a:t>
            </a:r>
            <a:r>
              <a:rPr lang="en-US" altLang="zh-CN" dirty="0" err="1"/>
              <a:t>ctx</a:t>
            </a:r>
            <a:r>
              <a:rPr lang="zh-CN" altLang="zh-CN" dirty="0"/>
              <a:t>作为画布上下文对象的名称，不再重复介绍。</a:t>
            </a:r>
          </a:p>
          <a:p>
            <a:pPr>
              <a:lnSpc>
                <a:spcPct val="150000"/>
              </a:lnSpc>
            </a:pPr>
            <a:r>
              <a:rPr lang="zh-CN" altLang="zh-CN" dirty="0"/>
              <a:t>此时准备工作就全部完成，继续学习画布对象的相关方法后就可以进行绘图工作了。</a:t>
            </a:r>
          </a:p>
        </p:txBody>
      </p:sp>
      <p:sp>
        <p:nvSpPr>
          <p:cNvPr id="5" name="矩形 4"/>
          <p:cNvSpPr/>
          <p:nvPr/>
        </p:nvSpPr>
        <p:spPr>
          <a:xfrm flipV="1">
            <a:off x="1662028" y="1016285"/>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31947" y="1115244"/>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准备工作</a:t>
            </a:r>
            <a:endParaRPr lang="en-US" altLang="zh-CN" sz="2800" b="1" dirty="0">
              <a:solidFill>
                <a:schemeClr val="accent3">
                  <a:lumMod val="75000"/>
                </a:schemeClr>
              </a:solidFill>
            </a:endParaRPr>
          </a:p>
        </p:txBody>
      </p:sp>
      <p:sp>
        <p:nvSpPr>
          <p:cNvPr id="7" name="矩形 6"/>
          <p:cNvSpPr/>
          <p:nvPr/>
        </p:nvSpPr>
        <p:spPr>
          <a:xfrm>
            <a:off x="1615698" y="1012466"/>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01</a:t>
            </a:r>
          </a:p>
        </p:txBody>
      </p:sp>
      <p:sp>
        <p:nvSpPr>
          <p:cNvPr id="8" name="文本框 7"/>
          <p:cNvSpPr txBox="1"/>
          <p:nvPr/>
        </p:nvSpPr>
        <p:spPr>
          <a:xfrm>
            <a:off x="1615698" y="3417460"/>
            <a:ext cx="8789214" cy="2120902"/>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dirty="0"/>
              <a:t>Page({</a:t>
            </a:r>
            <a:endParaRPr lang="zh-CN" altLang="zh-CN" dirty="0"/>
          </a:p>
          <a:p>
            <a:pPr marL="342900" lvl="0" indent="-342900" algn="just">
              <a:lnSpc>
                <a:spcPct val="150000"/>
              </a:lnSpc>
              <a:buFont typeface="+mj-lt"/>
              <a:buAutoNum type="arabicPeriod"/>
            </a:pPr>
            <a:r>
              <a:rPr lang="en-US" altLang="zh-CN" dirty="0"/>
              <a:t>  </a:t>
            </a:r>
            <a:r>
              <a:rPr lang="en-US" altLang="zh-CN" dirty="0" err="1"/>
              <a:t>onLoad</a:t>
            </a:r>
            <a:r>
              <a:rPr lang="en-US" altLang="zh-CN" dirty="0"/>
              <a:t>: function (options) {</a:t>
            </a:r>
            <a:endParaRPr lang="zh-CN" altLang="zh-CN" dirty="0"/>
          </a:p>
          <a:p>
            <a:pPr marL="342900" lvl="0" indent="-342900" algn="just">
              <a:lnSpc>
                <a:spcPct val="150000"/>
              </a:lnSpc>
              <a:buFont typeface="+mj-lt"/>
              <a:buAutoNum type="arabicPeriod"/>
            </a:pPr>
            <a:r>
              <a:rPr lang="en-US" altLang="zh-CN" dirty="0"/>
              <a:t>      </a:t>
            </a:r>
            <a:r>
              <a:rPr lang="en-US" altLang="zh-CN" dirty="0" err="1"/>
              <a:t>const</a:t>
            </a:r>
            <a:r>
              <a:rPr lang="en-US" altLang="zh-CN" dirty="0"/>
              <a:t> </a:t>
            </a:r>
            <a:r>
              <a:rPr lang="en-US" altLang="zh-CN" dirty="0" err="1"/>
              <a:t>ctx</a:t>
            </a:r>
            <a:r>
              <a:rPr lang="en-US" altLang="zh-CN" dirty="0"/>
              <a:t> = </a:t>
            </a:r>
            <a:r>
              <a:rPr lang="en-US" altLang="zh-CN" dirty="0" err="1"/>
              <a:t>wx.createCanvasContext</a:t>
            </a:r>
            <a:r>
              <a:rPr lang="en-US" altLang="zh-CN" dirty="0"/>
              <a:t>('</a:t>
            </a:r>
            <a:r>
              <a:rPr lang="en-US" altLang="zh-CN" dirty="0" err="1"/>
              <a:t>myCanvas</a:t>
            </a:r>
            <a:r>
              <a:rPr lang="en-US" altLang="zh-CN" dirty="0"/>
              <a:t>') //</a:t>
            </a:r>
            <a:r>
              <a:rPr lang="zh-CN" altLang="zh-CN" dirty="0"/>
              <a:t>创建画布上下文</a:t>
            </a:r>
          </a:p>
          <a:p>
            <a:pPr marL="342900" lvl="0" indent="-342900" algn="just">
              <a:lnSpc>
                <a:spcPct val="150000"/>
              </a:lnSpc>
              <a:buFont typeface="+mj-lt"/>
              <a:buAutoNum type="arabicPeriod"/>
            </a:pPr>
            <a:r>
              <a:rPr lang="en-US" altLang="zh-CN" dirty="0"/>
              <a:t>  }</a:t>
            </a:r>
            <a:endParaRPr lang="zh-CN" altLang="zh-CN" dirty="0"/>
          </a:p>
          <a:p>
            <a:pPr marL="342900" indent="-342900" algn="just">
              <a:lnSpc>
                <a:spcPct val="150000"/>
              </a:lnSpc>
              <a:buFont typeface="+mj-lt"/>
              <a:buAutoNum type="arabicPeriod"/>
            </a:pPr>
            <a:r>
              <a:rPr lang="en-US" altLang="zh-CN" dirty="0"/>
              <a:t>})</a:t>
            </a:r>
            <a:endParaRPr lang="zh-CN" altLang="zh-CN" dirty="0"/>
          </a:p>
        </p:txBody>
      </p:sp>
    </p:spTree>
    <p:extLst>
      <p:ext uri="{BB962C8B-B14F-4D97-AF65-F5344CB8AC3E}">
        <p14:creationId xmlns:p14="http://schemas.microsoft.com/office/powerpoint/2010/main" val="22188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241130"/>
            <a:ext cx="9667523"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创建矩形</a:t>
            </a:r>
            <a:endParaRPr lang="en-US" altLang="zh-CN" b="1" dirty="0"/>
          </a:p>
          <a:p>
            <a:pPr>
              <a:lnSpc>
                <a:spcPct val="150000"/>
              </a:lnSpc>
            </a:pPr>
            <a:r>
              <a:rPr lang="zh-CN" altLang="zh-CN" dirty="0"/>
              <a:t>小程序使用画布对象的</a:t>
            </a:r>
            <a:r>
              <a:rPr lang="en-US" altLang="zh-CN" dirty="0" err="1"/>
              <a:t>rect</a:t>
            </a:r>
            <a:r>
              <a:rPr lang="zh-CN" altLang="zh-CN" dirty="0"/>
              <a:t>方法创建矩形，然后使用</a:t>
            </a:r>
            <a:r>
              <a:rPr lang="en-US" altLang="zh-CN" dirty="0"/>
              <a:t>fill()</a:t>
            </a:r>
            <a:r>
              <a:rPr lang="zh-CN" altLang="zh-CN" dirty="0"/>
              <a:t>或</a:t>
            </a:r>
            <a:r>
              <a:rPr lang="en-US" altLang="zh-CN" dirty="0"/>
              <a:t>stroke()</a:t>
            </a:r>
            <a:r>
              <a:rPr lang="zh-CN" altLang="zh-CN" dirty="0"/>
              <a:t>方法在画布上</a:t>
            </a:r>
            <a:r>
              <a:rPr lang="zh-CN" altLang="zh-CN" b="1" dirty="0">
                <a:solidFill>
                  <a:srgbClr val="FF0000"/>
                </a:solidFill>
              </a:rPr>
              <a:t>填充实心矩形</a:t>
            </a:r>
            <a:r>
              <a:rPr lang="zh-CN" altLang="zh-CN" dirty="0"/>
              <a:t>或</a:t>
            </a:r>
            <a:r>
              <a:rPr lang="zh-CN" altLang="zh-CN" b="1" dirty="0">
                <a:solidFill>
                  <a:srgbClr val="FF0000"/>
                </a:solidFill>
              </a:rPr>
              <a:t>描边空心矩形</a:t>
            </a:r>
            <a:r>
              <a:rPr lang="zh-CN" altLang="zh-CN" dirty="0"/>
              <a:t>。其语法格式如下：</a:t>
            </a:r>
            <a:endParaRPr lang="en-US" altLang="zh-CN" dirty="0"/>
          </a:p>
          <a:p>
            <a:pPr>
              <a:lnSpc>
                <a:spcPct val="150000"/>
              </a:lnSpc>
            </a:pPr>
            <a:endParaRPr lang="zh-CN" altLang="zh-CN" dirty="0"/>
          </a:p>
          <a:p>
            <a:pPr>
              <a:lnSpc>
                <a:spcPct val="150000"/>
              </a:lnSpc>
            </a:pPr>
            <a:endParaRPr lang="en-US" altLang="zh-CN" dirty="0"/>
          </a:p>
          <a:p>
            <a:pPr>
              <a:lnSpc>
                <a:spcPct val="150000"/>
              </a:lnSpc>
            </a:pPr>
            <a:r>
              <a:rPr lang="zh-CN" altLang="zh-CN" dirty="0"/>
              <a:t>参数解释如下：</a:t>
            </a:r>
          </a:p>
          <a:p>
            <a:pPr marL="285750" lvl="0" indent="-285750">
              <a:lnSpc>
                <a:spcPct val="150000"/>
              </a:lnSpc>
              <a:buFont typeface="Arial" panose="020B0604020202020204" pitchFamily="34" charset="0"/>
              <a:buChar char="•"/>
            </a:pPr>
            <a:r>
              <a:rPr lang="en-US" altLang="zh-CN" dirty="0"/>
              <a:t>x</a:t>
            </a:r>
            <a:r>
              <a:rPr lang="zh-CN" altLang="zh-CN" dirty="0"/>
              <a:t>：</a:t>
            </a:r>
            <a:r>
              <a:rPr lang="en-US" altLang="zh-CN" dirty="0"/>
              <a:t>Number</a:t>
            </a:r>
            <a:r>
              <a:rPr lang="zh-CN" altLang="zh-CN" dirty="0"/>
              <a:t>类型，矩形左上角点的</a:t>
            </a:r>
            <a:r>
              <a:rPr lang="en-US" altLang="zh-CN" dirty="0"/>
              <a:t>x</a:t>
            </a:r>
            <a:r>
              <a:rPr lang="zh-CN" altLang="zh-CN" dirty="0"/>
              <a:t>坐标；</a:t>
            </a:r>
          </a:p>
          <a:p>
            <a:pPr marL="285750" lvl="0" indent="-285750">
              <a:lnSpc>
                <a:spcPct val="150000"/>
              </a:lnSpc>
              <a:buFont typeface="Arial" panose="020B0604020202020204" pitchFamily="34" charset="0"/>
              <a:buChar char="•"/>
            </a:pPr>
            <a:r>
              <a:rPr lang="en-US" altLang="zh-CN" dirty="0"/>
              <a:t>y</a:t>
            </a:r>
            <a:r>
              <a:rPr lang="zh-CN" altLang="zh-CN" dirty="0"/>
              <a:t>：</a:t>
            </a:r>
            <a:r>
              <a:rPr lang="en-US" altLang="zh-CN" dirty="0"/>
              <a:t>Number</a:t>
            </a:r>
            <a:r>
              <a:rPr lang="zh-CN" altLang="zh-CN" dirty="0"/>
              <a:t>类型，矩形左上角点的</a:t>
            </a:r>
            <a:r>
              <a:rPr lang="en-US" altLang="zh-CN" dirty="0"/>
              <a:t>y</a:t>
            </a:r>
            <a:r>
              <a:rPr lang="zh-CN" altLang="zh-CN" dirty="0"/>
              <a:t>坐标；</a:t>
            </a:r>
          </a:p>
          <a:p>
            <a:pPr marL="285750" lvl="0" indent="-285750">
              <a:lnSpc>
                <a:spcPct val="150000"/>
              </a:lnSpc>
              <a:buFont typeface="Arial" panose="020B0604020202020204" pitchFamily="34" charset="0"/>
              <a:buChar char="•"/>
            </a:pPr>
            <a:r>
              <a:rPr lang="en-US" altLang="zh-CN" dirty="0"/>
              <a:t>width</a:t>
            </a:r>
            <a:r>
              <a:rPr lang="zh-CN" altLang="zh-CN" dirty="0"/>
              <a:t>：</a:t>
            </a:r>
            <a:r>
              <a:rPr lang="en-US" altLang="zh-CN" dirty="0"/>
              <a:t>Number</a:t>
            </a:r>
            <a:r>
              <a:rPr lang="zh-CN" altLang="zh-CN" dirty="0"/>
              <a:t>类型，矩形的宽度；</a:t>
            </a:r>
          </a:p>
          <a:p>
            <a:pPr marL="285750" lvl="0" indent="-285750">
              <a:lnSpc>
                <a:spcPct val="150000"/>
              </a:lnSpc>
              <a:buFont typeface="Arial" panose="020B0604020202020204" pitchFamily="34" charset="0"/>
              <a:buChar char="•"/>
            </a:pPr>
            <a:r>
              <a:rPr lang="en-US" altLang="zh-CN" dirty="0"/>
              <a:t>height</a:t>
            </a:r>
            <a:r>
              <a:rPr lang="zh-CN" altLang="zh-CN" dirty="0"/>
              <a:t>：</a:t>
            </a:r>
            <a:r>
              <a:rPr lang="en-US" altLang="zh-CN" dirty="0"/>
              <a:t>Number</a:t>
            </a:r>
            <a:r>
              <a:rPr lang="zh-CN" altLang="zh-CN" dirty="0"/>
              <a:t>类型，矩形的高度。</a:t>
            </a:r>
          </a:p>
        </p:txBody>
      </p:sp>
      <p:sp>
        <p:nvSpPr>
          <p:cNvPr id="5" name="矩形 4"/>
          <p:cNvSpPr/>
          <p:nvPr/>
        </p:nvSpPr>
        <p:spPr>
          <a:xfrm flipV="1">
            <a:off x="1615698" y="143036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85617" y="152932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569368" y="142654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
        <p:nvSpPr>
          <p:cNvPr id="8" name="文本框 7"/>
          <p:cNvSpPr txBox="1"/>
          <p:nvPr/>
        </p:nvSpPr>
        <p:spPr>
          <a:xfrm>
            <a:off x="1565177" y="3634805"/>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a:t>ctx.rect(x, y, width, height)</a:t>
            </a:r>
            <a:endParaRPr lang="zh-CN" altLang="zh-CN" kern="100" dirty="0"/>
          </a:p>
        </p:txBody>
      </p:sp>
    </p:spTree>
    <p:extLst>
      <p:ext uri="{BB962C8B-B14F-4D97-AF65-F5344CB8AC3E}">
        <p14:creationId xmlns:p14="http://schemas.microsoft.com/office/powerpoint/2010/main" val="197592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616080" y="2059958"/>
            <a:ext cx="2932545"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创建矩形</a:t>
            </a:r>
            <a:endParaRPr lang="en-US" altLang="zh-CN" b="1" dirty="0"/>
          </a:p>
          <a:p>
            <a:pPr>
              <a:lnSpc>
                <a:spcPct val="150000"/>
              </a:lnSpc>
            </a:pPr>
            <a:r>
              <a:rPr lang="zh-CN" altLang="en-US" dirty="0"/>
              <a:t>例如：</a:t>
            </a:r>
            <a:endParaRPr lang="zh-CN" altLang="zh-CN" dirty="0"/>
          </a:p>
        </p:txBody>
      </p:sp>
      <p:sp>
        <p:nvSpPr>
          <p:cNvPr id="5" name="矩形 4"/>
          <p:cNvSpPr/>
          <p:nvPr/>
        </p:nvSpPr>
        <p:spPr>
          <a:xfrm flipV="1">
            <a:off x="1662410" y="124212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32329" y="1341080"/>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616080" y="123830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
        <p:nvSpPr>
          <p:cNvPr id="8" name="文本框 7"/>
          <p:cNvSpPr txBox="1"/>
          <p:nvPr/>
        </p:nvSpPr>
        <p:spPr>
          <a:xfrm>
            <a:off x="5090677" y="979628"/>
            <a:ext cx="6677987" cy="544764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600" dirty="0"/>
              <a:t>Page({</a:t>
            </a:r>
            <a:endParaRPr lang="zh-CN" altLang="zh-CN" sz="1600" dirty="0"/>
          </a:p>
          <a:p>
            <a:pPr marL="342900" lvl="0" indent="-342900" algn="just">
              <a:lnSpc>
                <a:spcPct val="150000"/>
              </a:lnSpc>
              <a:buFont typeface="+mj-lt"/>
              <a:buAutoNum type="arabicPeriod"/>
            </a:pPr>
            <a:r>
              <a:rPr lang="en-US" altLang="zh-CN" sz="1600" dirty="0"/>
              <a:t>  </a:t>
            </a:r>
            <a:r>
              <a:rPr lang="en-US" altLang="zh-CN" sz="1600" dirty="0" err="1"/>
              <a:t>onLoad</a:t>
            </a:r>
            <a:r>
              <a:rPr lang="en-US" altLang="zh-CN" sz="1600" dirty="0"/>
              <a:t>: function (options) {</a:t>
            </a:r>
          </a:p>
          <a:p>
            <a:pPr marL="342900" indent="-342900" algn="just">
              <a:lnSpc>
                <a:spcPct val="150000"/>
              </a:lnSpc>
              <a:buFont typeface="+mj-lt"/>
              <a:buAutoNum type="arabicPeriod"/>
            </a:pPr>
            <a:r>
              <a:rPr lang="en-US" altLang="zh-CN" sz="1600" dirty="0"/>
              <a:t>    //</a:t>
            </a:r>
            <a:r>
              <a:rPr lang="zh-CN" altLang="zh-CN" sz="1600" dirty="0"/>
              <a:t>创建画布上下文</a:t>
            </a:r>
          </a:p>
          <a:p>
            <a:pPr marL="342900" lvl="0" indent="-342900" algn="just">
              <a:lnSpc>
                <a:spcPct val="150000"/>
              </a:lnSpc>
              <a:buFont typeface="+mj-lt"/>
              <a:buAutoNum type="arabicPeriod"/>
            </a:pPr>
            <a:r>
              <a:rPr lang="en-US" altLang="zh-CN" sz="1600" dirty="0"/>
              <a:t>    </a:t>
            </a:r>
            <a:r>
              <a:rPr lang="en-US" altLang="zh-CN" sz="1600" dirty="0" err="1"/>
              <a:t>const</a:t>
            </a:r>
            <a:r>
              <a:rPr lang="en-US" altLang="zh-CN" sz="1600" dirty="0"/>
              <a:t> </a:t>
            </a:r>
            <a:r>
              <a:rPr lang="en-US" altLang="zh-CN" sz="1600" dirty="0" err="1"/>
              <a:t>ctx</a:t>
            </a:r>
            <a:r>
              <a:rPr lang="en-US" altLang="zh-CN" sz="1600" dirty="0"/>
              <a:t> = </a:t>
            </a:r>
            <a:r>
              <a:rPr lang="en-US" altLang="zh-CN" sz="1600" dirty="0" err="1"/>
              <a:t>wx.createCanvasContext</a:t>
            </a:r>
            <a:r>
              <a:rPr lang="en-US" altLang="zh-CN" sz="1600" dirty="0"/>
              <a:t>('</a:t>
            </a:r>
            <a:r>
              <a:rPr lang="en-US" altLang="zh-CN" sz="1600" dirty="0" err="1"/>
              <a:t>myCanvas</a:t>
            </a:r>
            <a:r>
              <a:rPr lang="en-US" altLang="zh-CN" sz="1600" dirty="0"/>
              <a:t>') </a:t>
            </a:r>
          </a:p>
          <a:p>
            <a:pPr marL="342900" lvl="0" indent="-342900" algn="just">
              <a:lnSpc>
                <a:spcPct val="150000"/>
              </a:lnSpc>
              <a:buFont typeface="+mj-lt"/>
              <a:buAutoNum type="arabicPeriod"/>
            </a:pPr>
            <a:r>
              <a:rPr lang="en-US" altLang="zh-CN" sz="1600" dirty="0"/>
              <a:t>    //</a:t>
            </a:r>
            <a:r>
              <a:rPr lang="zh-CN" altLang="zh-CN" sz="1600" dirty="0"/>
              <a:t>描述一个左上角坐标</a:t>
            </a:r>
            <a:r>
              <a:rPr lang="en-US" altLang="zh-CN" sz="1600" dirty="0"/>
              <a:t>(50,50)</a:t>
            </a:r>
            <a:r>
              <a:rPr lang="zh-CN" altLang="zh-CN" sz="1600" dirty="0"/>
              <a:t>，宽高均为</a:t>
            </a:r>
            <a:r>
              <a:rPr lang="en-US" altLang="zh-CN" sz="1600" dirty="0"/>
              <a:t>200</a:t>
            </a:r>
            <a:r>
              <a:rPr lang="zh-CN" altLang="zh-CN" sz="1600" dirty="0"/>
              <a:t>像素的矩形</a:t>
            </a:r>
            <a:endParaRPr lang="en-US" altLang="zh-CN" sz="1600" dirty="0"/>
          </a:p>
          <a:p>
            <a:pPr marL="342900" lvl="0" indent="-342900" algn="just">
              <a:lnSpc>
                <a:spcPct val="150000"/>
              </a:lnSpc>
              <a:buFont typeface="+mj-lt"/>
              <a:buAutoNum type="arabicPeriod"/>
            </a:pPr>
            <a:r>
              <a:rPr lang="en-US" altLang="zh-CN" sz="1600" dirty="0"/>
              <a:t>    </a:t>
            </a:r>
            <a:r>
              <a:rPr lang="en-US" altLang="zh-CN" sz="1600" dirty="0" err="1"/>
              <a:t>ctx.rect</a:t>
            </a:r>
            <a:r>
              <a:rPr lang="en-US" altLang="zh-CN" sz="1600" dirty="0"/>
              <a:t>(50, 50, 200, 200) </a:t>
            </a:r>
          </a:p>
          <a:p>
            <a:pPr marL="342900" lvl="0" indent="-342900" algn="just">
              <a:lnSpc>
                <a:spcPct val="150000"/>
              </a:lnSpc>
              <a:buFont typeface="+mj-lt"/>
              <a:buAutoNum type="arabicPeriod"/>
            </a:pPr>
            <a:r>
              <a:rPr lang="en-US" altLang="zh-CN" sz="1600" dirty="0"/>
              <a:t>    //</a:t>
            </a:r>
            <a:r>
              <a:rPr lang="zh-CN" altLang="zh-CN" sz="1600" dirty="0"/>
              <a:t>描述填充颜色为橙色</a:t>
            </a:r>
          </a:p>
          <a:p>
            <a:pPr marL="342900" lvl="0" indent="-342900" algn="just">
              <a:lnSpc>
                <a:spcPct val="150000"/>
              </a:lnSpc>
              <a:buFont typeface="+mj-lt"/>
              <a:buAutoNum type="arabicPeriod"/>
            </a:pPr>
            <a:r>
              <a:rPr lang="en-US" altLang="zh-CN" sz="1600" dirty="0"/>
              <a:t>    </a:t>
            </a:r>
            <a:r>
              <a:rPr lang="en-US" altLang="zh-CN" sz="1600" dirty="0" err="1"/>
              <a:t>ctx.setFillStyle</a:t>
            </a:r>
            <a:r>
              <a:rPr lang="en-US" altLang="zh-CN" sz="1600" dirty="0"/>
              <a:t>('orange') </a:t>
            </a:r>
          </a:p>
          <a:p>
            <a:pPr marL="342900" indent="-342900" algn="just">
              <a:lnSpc>
                <a:spcPct val="150000"/>
              </a:lnSpc>
              <a:buFont typeface="+mj-lt"/>
              <a:buAutoNum type="arabicPeriod"/>
            </a:pPr>
            <a:r>
              <a:rPr lang="en-US" altLang="zh-CN" sz="1600" dirty="0"/>
              <a:t>    //</a:t>
            </a:r>
            <a:r>
              <a:rPr lang="zh-CN" altLang="zh-CN" sz="1600" dirty="0"/>
              <a:t>描述填充矩形动作</a:t>
            </a:r>
          </a:p>
          <a:p>
            <a:pPr marL="342900" lvl="0" indent="-342900" algn="just">
              <a:lnSpc>
                <a:spcPct val="150000"/>
              </a:lnSpc>
              <a:buFont typeface="+mj-lt"/>
              <a:buAutoNum type="arabicPeriod"/>
            </a:pPr>
            <a:r>
              <a:rPr lang="en-US" altLang="zh-CN" sz="1600" dirty="0"/>
              <a:t>    </a:t>
            </a:r>
            <a:r>
              <a:rPr lang="en-US" altLang="zh-CN" sz="1600" dirty="0" err="1"/>
              <a:t>ctx.fill</a:t>
            </a:r>
            <a:r>
              <a:rPr lang="en-US" altLang="zh-CN" sz="1600" dirty="0"/>
              <a:t>() </a:t>
            </a:r>
          </a:p>
          <a:p>
            <a:pPr marL="342900" indent="-342900" algn="just">
              <a:lnSpc>
                <a:spcPct val="150000"/>
              </a:lnSpc>
              <a:buFont typeface="+mj-lt"/>
              <a:buAutoNum type="arabicPeriod"/>
            </a:pPr>
            <a:r>
              <a:rPr lang="en-US" altLang="zh-CN" sz="1600" dirty="0"/>
              <a:t>    //</a:t>
            </a:r>
            <a:r>
              <a:rPr lang="zh-CN" altLang="zh-CN" sz="1600" dirty="0"/>
              <a:t>在画布上执行全部描述</a:t>
            </a:r>
          </a:p>
          <a:p>
            <a:pPr marL="342900" lvl="0" indent="-342900" algn="just">
              <a:lnSpc>
                <a:spcPct val="150000"/>
              </a:lnSpc>
              <a:buFont typeface="+mj-lt"/>
              <a:buAutoNum type="arabicPeriod"/>
            </a:pPr>
            <a:r>
              <a:rPr lang="en-US" altLang="zh-CN" sz="1600" dirty="0"/>
              <a:t>    </a:t>
            </a:r>
            <a:r>
              <a:rPr lang="en-US" altLang="zh-CN" sz="1600" dirty="0" err="1"/>
              <a:t>ctx.draw</a:t>
            </a:r>
            <a:r>
              <a:rPr lang="en-US" altLang="zh-CN" sz="1600" dirty="0"/>
              <a:t>() </a:t>
            </a:r>
          </a:p>
          <a:p>
            <a:pPr marL="342900" lvl="0" indent="-342900" algn="just">
              <a:lnSpc>
                <a:spcPct val="150000"/>
              </a:lnSpc>
              <a:buFont typeface="+mj-lt"/>
              <a:buAutoNum type="arabicPeriod"/>
            </a:pPr>
            <a:r>
              <a:rPr lang="en-US" altLang="zh-CN" sz="1600" dirty="0"/>
              <a:t>  }</a:t>
            </a:r>
            <a:endParaRPr lang="zh-CN" altLang="zh-CN" sz="1600" dirty="0"/>
          </a:p>
          <a:p>
            <a:pPr marL="342900" indent="-342900" algn="just">
              <a:lnSpc>
                <a:spcPct val="150000"/>
              </a:lnSpc>
              <a:buFont typeface="+mj-lt"/>
              <a:buAutoNum type="arabicPeriod"/>
            </a:pPr>
            <a:r>
              <a:rPr lang="en-US" altLang="zh-CN" sz="1600" dirty="0"/>
              <a:t>})</a:t>
            </a:r>
            <a:endParaRPr lang="zh-CN" altLang="zh-CN" sz="1600" dirty="0"/>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864" y="3016579"/>
            <a:ext cx="17049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438182" y="4981938"/>
            <a:ext cx="3571869" cy="1200329"/>
          </a:xfrm>
          <a:prstGeom prst="rect">
            <a:avLst/>
          </a:prstGeom>
        </p:spPr>
        <p:txBody>
          <a:bodyPr wrap="square">
            <a:spAutoFit/>
          </a:bodyPr>
          <a:lstStyle/>
          <a:p>
            <a:pPr indent="266700" defTabSz="914400">
              <a:lnSpc>
                <a:spcPct val="150000"/>
              </a:lnSpc>
              <a:spcAft>
                <a:spcPts val="0"/>
              </a:spcAft>
            </a:pPr>
            <a:r>
              <a:rPr lang="zh-CN" altLang="zh-CN" sz="1600" dirty="0"/>
              <a:t>注：画笔默认是黑色效果（无论是填充还是描边）。</a:t>
            </a:r>
            <a:r>
              <a:rPr lang="en-US" altLang="zh-CN" sz="1600" dirty="0" err="1"/>
              <a:t>setFillStyle</a:t>
            </a:r>
            <a:r>
              <a:rPr lang="zh-CN" altLang="zh-CN" sz="1600" dirty="0"/>
              <a:t>用于设置画笔填充颜色，这里仅为临时使用。</a:t>
            </a:r>
          </a:p>
        </p:txBody>
      </p:sp>
    </p:spTree>
    <p:extLst>
      <p:ext uri="{BB962C8B-B14F-4D97-AF65-F5344CB8AC3E}">
        <p14:creationId xmlns:p14="http://schemas.microsoft.com/office/powerpoint/2010/main" val="9886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241130"/>
            <a:ext cx="9667523"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填充矩形</a:t>
            </a:r>
            <a:endParaRPr lang="en-US" altLang="zh-CN" b="1" dirty="0"/>
          </a:p>
          <a:p>
            <a:pPr>
              <a:lnSpc>
                <a:spcPct val="150000"/>
              </a:lnSpc>
            </a:pPr>
            <a:r>
              <a:rPr lang="zh-CN" altLang="zh-CN" dirty="0"/>
              <a:t>小程序使用画布对象的</a:t>
            </a:r>
            <a:r>
              <a:rPr lang="en-US" altLang="zh-CN" dirty="0" err="1"/>
              <a:t>fillRect</a:t>
            </a:r>
            <a:r>
              <a:rPr lang="zh-CN" altLang="zh-CN" dirty="0"/>
              <a:t>方法直接在画布上填充实心矩形，其语法格式如下：</a:t>
            </a:r>
          </a:p>
          <a:p>
            <a:pPr>
              <a:lnSpc>
                <a:spcPct val="150000"/>
              </a:lnSpc>
            </a:pPr>
            <a:endParaRPr lang="en-US" altLang="zh-CN" dirty="0"/>
          </a:p>
          <a:p>
            <a:pPr>
              <a:lnSpc>
                <a:spcPct val="150000"/>
              </a:lnSpc>
            </a:pPr>
            <a:endParaRPr lang="zh-CN" altLang="zh-CN" dirty="0"/>
          </a:p>
          <a:p>
            <a:r>
              <a:rPr lang="zh-CN" altLang="zh-CN" dirty="0"/>
              <a:t>参数与创建矩形的</a:t>
            </a:r>
            <a:r>
              <a:rPr lang="en-US" altLang="zh-CN" dirty="0" err="1"/>
              <a:t>rect</a:t>
            </a:r>
            <a:r>
              <a:rPr lang="en-US" altLang="zh-CN" dirty="0"/>
              <a:t>()</a:t>
            </a:r>
            <a:r>
              <a:rPr lang="zh-CN" altLang="zh-CN" dirty="0"/>
              <a:t>方法参数完全相同。</a:t>
            </a:r>
          </a:p>
        </p:txBody>
      </p:sp>
      <p:sp>
        <p:nvSpPr>
          <p:cNvPr id="5" name="矩形 4"/>
          <p:cNvSpPr/>
          <p:nvPr/>
        </p:nvSpPr>
        <p:spPr>
          <a:xfrm flipV="1">
            <a:off x="1615698" y="143036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85617" y="152932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569368" y="142654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
        <p:nvSpPr>
          <p:cNvPr id="8" name="文本框 7"/>
          <p:cNvSpPr txBox="1"/>
          <p:nvPr/>
        </p:nvSpPr>
        <p:spPr>
          <a:xfrm>
            <a:off x="1565177" y="317589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a:t>ctx.fillRect(x, y, width, height)</a:t>
            </a:r>
            <a:endParaRPr lang="zh-CN" altLang="zh-CN" kern="100" dirty="0"/>
          </a:p>
        </p:txBody>
      </p:sp>
    </p:spTree>
    <p:extLst>
      <p:ext uri="{BB962C8B-B14F-4D97-AF65-F5344CB8AC3E}">
        <p14:creationId xmlns:p14="http://schemas.microsoft.com/office/powerpoint/2010/main" val="167529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241130"/>
            <a:ext cx="9667523"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3. </a:t>
            </a:r>
            <a:r>
              <a:rPr lang="zh-CN" altLang="en-US" b="1" dirty="0"/>
              <a:t>描边矩形</a:t>
            </a:r>
            <a:endParaRPr lang="en-US" altLang="zh-CN" b="1" dirty="0"/>
          </a:p>
          <a:p>
            <a:pPr>
              <a:lnSpc>
                <a:spcPct val="150000"/>
              </a:lnSpc>
            </a:pPr>
            <a:r>
              <a:rPr lang="zh-CN" altLang="zh-CN" dirty="0"/>
              <a:t>小程序使用画布对象的</a:t>
            </a:r>
            <a:r>
              <a:rPr lang="en-US" altLang="zh-CN" dirty="0" err="1"/>
              <a:t>strokeRect</a:t>
            </a:r>
            <a:r>
              <a:rPr lang="zh-CN" altLang="zh-CN" dirty="0"/>
              <a:t>方法直接在画布上描边空心矩形，其语法格式如下：</a:t>
            </a:r>
          </a:p>
          <a:p>
            <a:pPr>
              <a:lnSpc>
                <a:spcPct val="150000"/>
              </a:lnSpc>
            </a:pPr>
            <a:endParaRPr lang="zh-CN" altLang="zh-CN" dirty="0"/>
          </a:p>
          <a:p>
            <a:pPr>
              <a:lnSpc>
                <a:spcPct val="150000"/>
              </a:lnSpc>
            </a:pPr>
            <a:endParaRPr lang="en-US" altLang="zh-CN" dirty="0"/>
          </a:p>
          <a:p>
            <a:r>
              <a:rPr lang="zh-CN" altLang="zh-CN" dirty="0"/>
              <a:t>参数与创建矩形的</a:t>
            </a:r>
            <a:r>
              <a:rPr lang="en-US" altLang="zh-CN" dirty="0" err="1"/>
              <a:t>rect</a:t>
            </a:r>
            <a:r>
              <a:rPr lang="en-US" altLang="zh-CN" dirty="0"/>
              <a:t>()</a:t>
            </a:r>
            <a:r>
              <a:rPr lang="zh-CN" altLang="zh-CN" dirty="0"/>
              <a:t>方法参数完全相同。</a:t>
            </a:r>
          </a:p>
        </p:txBody>
      </p:sp>
      <p:sp>
        <p:nvSpPr>
          <p:cNvPr id="5" name="矩形 4"/>
          <p:cNvSpPr/>
          <p:nvPr/>
        </p:nvSpPr>
        <p:spPr>
          <a:xfrm flipV="1">
            <a:off x="1615698" y="143036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85617" y="152932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569368" y="142654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
        <p:nvSpPr>
          <p:cNvPr id="8" name="文本框 7"/>
          <p:cNvSpPr txBox="1"/>
          <p:nvPr/>
        </p:nvSpPr>
        <p:spPr>
          <a:xfrm>
            <a:off x="1565177" y="317589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a:t>ctx.strokeRect(x, y, width, height)</a:t>
            </a:r>
            <a:endParaRPr lang="zh-CN" altLang="zh-CN" kern="100" dirty="0"/>
          </a:p>
        </p:txBody>
      </p:sp>
    </p:spTree>
    <p:extLst>
      <p:ext uri="{BB962C8B-B14F-4D97-AF65-F5344CB8AC3E}">
        <p14:creationId xmlns:p14="http://schemas.microsoft.com/office/powerpoint/2010/main" val="253795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241130"/>
            <a:ext cx="9667523"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4. </a:t>
            </a:r>
            <a:r>
              <a:rPr lang="zh-CN" altLang="en-US" b="1" dirty="0"/>
              <a:t>清空矩形区域</a:t>
            </a:r>
            <a:endParaRPr lang="en-US" altLang="zh-CN" b="1" dirty="0"/>
          </a:p>
          <a:p>
            <a:pPr>
              <a:lnSpc>
                <a:spcPct val="150000"/>
              </a:lnSpc>
            </a:pPr>
            <a:r>
              <a:rPr lang="zh-CN" altLang="zh-CN" dirty="0"/>
              <a:t>小程序使用画布对象的</a:t>
            </a:r>
            <a:r>
              <a:rPr lang="en-US" altLang="zh-CN" dirty="0" err="1"/>
              <a:t>clearRect</a:t>
            </a:r>
            <a:r>
              <a:rPr lang="zh-CN" altLang="zh-CN" dirty="0"/>
              <a:t>方法清空矩形区域。其语法格式如下：</a:t>
            </a:r>
          </a:p>
          <a:p>
            <a:pPr>
              <a:lnSpc>
                <a:spcPct val="150000"/>
              </a:lnSpc>
            </a:pPr>
            <a:endParaRPr lang="zh-CN" altLang="zh-CN" dirty="0"/>
          </a:p>
          <a:p>
            <a:pPr>
              <a:lnSpc>
                <a:spcPct val="150000"/>
              </a:lnSpc>
            </a:pPr>
            <a:endParaRPr lang="zh-CN" altLang="zh-CN" dirty="0"/>
          </a:p>
          <a:p>
            <a:r>
              <a:rPr lang="zh-CN" altLang="zh-CN" dirty="0"/>
              <a:t>参数与创建矩形的</a:t>
            </a:r>
            <a:r>
              <a:rPr lang="en-US" altLang="zh-CN" dirty="0" err="1"/>
              <a:t>rect</a:t>
            </a:r>
            <a:r>
              <a:rPr lang="en-US" altLang="zh-CN" dirty="0"/>
              <a:t>()</a:t>
            </a:r>
            <a:r>
              <a:rPr lang="zh-CN" altLang="zh-CN" dirty="0"/>
              <a:t>方法参数完全相同。</a:t>
            </a:r>
          </a:p>
        </p:txBody>
      </p:sp>
      <p:sp>
        <p:nvSpPr>
          <p:cNvPr id="5" name="矩形 4"/>
          <p:cNvSpPr/>
          <p:nvPr/>
        </p:nvSpPr>
        <p:spPr>
          <a:xfrm flipV="1">
            <a:off x="1615698" y="143036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85617" y="152932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569368" y="142654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
        <p:nvSpPr>
          <p:cNvPr id="8" name="文本框 7"/>
          <p:cNvSpPr txBox="1"/>
          <p:nvPr/>
        </p:nvSpPr>
        <p:spPr>
          <a:xfrm>
            <a:off x="1565177" y="3175897"/>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a:t>ctx.clearRect(x, y, width, height)</a:t>
            </a:r>
            <a:endParaRPr lang="zh-CN" altLang="zh-CN" kern="100" dirty="0"/>
          </a:p>
        </p:txBody>
      </p:sp>
    </p:spTree>
    <p:extLst>
      <p:ext uri="{BB962C8B-B14F-4D97-AF65-F5344CB8AC3E}">
        <p14:creationId xmlns:p14="http://schemas.microsoft.com/office/powerpoint/2010/main" val="213272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729402"/>
            <a:ext cx="9667523"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11-12</a:t>
            </a:r>
            <a:r>
              <a:rPr lang="zh-CN" altLang="zh-CN" dirty="0"/>
              <a:t>】小程序界面</a:t>
            </a:r>
            <a:r>
              <a:rPr lang="en-US" altLang="zh-CN" dirty="0"/>
              <a:t>API</a:t>
            </a:r>
            <a:r>
              <a:rPr lang="zh-CN" altLang="zh-CN" dirty="0"/>
              <a:t>绘制矩形的综合应用</a:t>
            </a:r>
          </a:p>
          <a:p>
            <a:pPr>
              <a:lnSpc>
                <a:spcPct val="150000"/>
              </a:lnSpc>
            </a:pPr>
            <a:r>
              <a:rPr lang="zh-CN" altLang="zh-CN" dirty="0"/>
              <a:t>本示例将展示矩形的几种绘制方式，包括如下内容：</a:t>
            </a:r>
          </a:p>
          <a:p>
            <a:pPr marL="285750" lvl="0" indent="-285750">
              <a:lnSpc>
                <a:spcPct val="150000"/>
              </a:lnSpc>
              <a:buFont typeface="Arial" panose="020B0604020202020204" pitchFamily="34" charset="0"/>
              <a:buChar char="•"/>
            </a:pPr>
            <a:r>
              <a:rPr lang="zh-CN" altLang="zh-CN" dirty="0"/>
              <a:t>填充实心矩形；</a:t>
            </a:r>
          </a:p>
          <a:p>
            <a:pPr marL="285750" lvl="0" indent="-285750">
              <a:lnSpc>
                <a:spcPct val="150000"/>
              </a:lnSpc>
              <a:buFont typeface="Arial" panose="020B0604020202020204" pitchFamily="34" charset="0"/>
              <a:buChar char="•"/>
            </a:pPr>
            <a:r>
              <a:rPr lang="zh-CN" altLang="zh-CN" dirty="0"/>
              <a:t>描边空心矩形；</a:t>
            </a:r>
          </a:p>
          <a:p>
            <a:pPr marL="285750" lvl="0" indent="-285750">
              <a:lnSpc>
                <a:spcPct val="150000"/>
              </a:lnSpc>
              <a:buFont typeface="Arial" panose="020B0604020202020204" pitchFamily="34" charset="0"/>
              <a:buChar char="•"/>
            </a:pPr>
            <a:r>
              <a:rPr lang="zh-CN" altLang="zh-CN" dirty="0"/>
              <a:t>清空画布大小的矩形区域。</a:t>
            </a:r>
          </a:p>
        </p:txBody>
      </p:sp>
      <p:sp>
        <p:nvSpPr>
          <p:cNvPr id="5" name="矩形 4"/>
          <p:cNvSpPr/>
          <p:nvPr/>
        </p:nvSpPr>
        <p:spPr>
          <a:xfrm flipV="1">
            <a:off x="1662028" y="1729327"/>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31947" y="1828286"/>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615698" y="1725508"/>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spTree>
    <p:extLst>
      <p:ext uri="{BB962C8B-B14F-4D97-AF65-F5344CB8AC3E}">
        <p14:creationId xmlns:p14="http://schemas.microsoft.com/office/powerpoint/2010/main" val="327230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89469" y="2270494"/>
            <a:ext cx="9667523"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【例</a:t>
            </a:r>
            <a:r>
              <a:rPr lang="en-US" altLang="zh-CN" dirty="0"/>
              <a:t>11-12</a:t>
            </a:r>
            <a:r>
              <a:rPr lang="zh-CN" altLang="zh-CN" dirty="0"/>
              <a:t>】小程序界面</a:t>
            </a:r>
            <a:r>
              <a:rPr lang="en-US" altLang="zh-CN" dirty="0"/>
              <a:t>API</a:t>
            </a:r>
            <a:r>
              <a:rPr lang="zh-CN" altLang="zh-CN" dirty="0"/>
              <a:t>绘制矩形的综合应用</a:t>
            </a:r>
            <a:r>
              <a:rPr lang="en-US" altLang="zh-CN" dirty="0"/>
              <a:t>cont.</a:t>
            </a:r>
            <a:endParaRPr lang="zh-CN" altLang="zh-CN" dirty="0"/>
          </a:p>
        </p:txBody>
      </p:sp>
      <p:sp>
        <p:nvSpPr>
          <p:cNvPr id="5" name="矩形 4"/>
          <p:cNvSpPr/>
          <p:nvPr/>
        </p:nvSpPr>
        <p:spPr>
          <a:xfrm flipV="1">
            <a:off x="1662028" y="1327588"/>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31947" y="1426547"/>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绘制矩形</a:t>
            </a:r>
            <a:endParaRPr lang="en-US" altLang="zh-CN" sz="2800" b="1" dirty="0">
              <a:solidFill>
                <a:schemeClr val="accent3">
                  <a:lumMod val="75000"/>
                </a:schemeClr>
              </a:solidFill>
            </a:endParaRPr>
          </a:p>
        </p:txBody>
      </p:sp>
      <p:sp>
        <p:nvSpPr>
          <p:cNvPr id="7" name="矩形 6"/>
          <p:cNvSpPr/>
          <p:nvPr/>
        </p:nvSpPr>
        <p:spPr>
          <a:xfrm>
            <a:off x="1615698" y="1323769"/>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02</a:t>
            </a:r>
          </a:p>
        </p:txBody>
      </p:sp>
      <p:pic>
        <p:nvPicPr>
          <p:cNvPr id="3" name="图片 2"/>
          <p:cNvPicPr>
            <a:picLocks noChangeAspect="1"/>
          </p:cNvPicPr>
          <p:nvPr/>
        </p:nvPicPr>
        <p:blipFill>
          <a:blip r:embed="rId2"/>
          <a:stretch>
            <a:fillRect/>
          </a:stretch>
        </p:blipFill>
        <p:spPr>
          <a:xfrm>
            <a:off x="3650222" y="2861545"/>
            <a:ext cx="5495238" cy="3485714"/>
          </a:xfrm>
          <a:prstGeom prst="rect">
            <a:avLst/>
          </a:prstGeom>
        </p:spPr>
      </p:pic>
    </p:spTree>
    <p:extLst>
      <p:ext uri="{BB962C8B-B14F-4D97-AF65-F5344CB8AC3E}">
        <p14:creationId xmlns:p14="http://schemas.microsoft.com/office/powerpoint/2010/main" val="38661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交互反馈</a:t>
            </a:r>
          </a:p>
        </p:txBody>
      </p:sp>
      <p:sp>
        <p:nvSpPr>
          <p:cNvPr id="3" name="矩形 2"/>
          <p:cNvSpPr/>
          <p:nvPr/>
        </p:nvSpPr>
        <p:spPr>
          <a:xfrm flipV="1">
            <a:off x="1026582" y="141145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022401" y="2305483"/>
            <a:ext cx="10053429"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t>1. </a:t>
            </a:r>
            <a:r>
              <a:rPr lang="zh-CN" altLang="en-US" sz="2000" b="1" dirty="0"/>
              <a:t>显示加载提示框</a:t>
            </a:r>
            <a:endParaRPr lang="en-US" altLang="zh-CN" sz="2000" b="1" dirty="0"/>
          </a:p>
          <a:p>
            <a:pPr>
              <a:lnSpc>
                <a:spcPct val="150000"/>
              </a:lnSpc>
            </a:pPr>
            <a:r>
              <a:rPr lang="zh-CN" altLang="zh-CN" sz="2000" dirty="0"/>
              <a:t>小程序使用</a:t>
            </a:r>
            <a:r>
              <a:rPr lang="en-US" altLang="zh-CN" sz="2000" dirty="0" err="1"/>
              <a:t>wx.showLoading</a:t>
            </a:r>
            <a:r>
              <a:rPr lang="en-US" altLang="zh-CN" sz="2000" dirty="0"/>
              <a:t>(OBJECT)</a:t>
            </a:r>
            <a:r>
              <a:rPr lang="zh-CN" altLang="zh-CN" sz="2000" dirty="0"/>
              <a:t>显示</a:t>
            </a:r>
            <a:r>
              <a:rPr lang="en-US" altLang="zh-CN" sz="2000" dirty="0"/>
              <a:t>loading</a:t>
            </a:r>
            <a:r>
              <a:rPr lang="zh-CN" altLang="zh-CN" sz="2000" dirty="0"/>
              <a:t>提示框，该接口从基础库</a:t>
            </a:r>
            <a:r>
              <a:rPr lang="en-US" altLang="zh-CN" sz="2000" dirty="0"/>
              <a:t> 1.1.0 </a:t>
            </a:r>
            <a:r>
              <a:rPr lang="zh-CN" altLang="zh-CN" sz="2000" dirty="0"/>
              <a:t>开始支持，低版本需做兼容处理。其</a:t>
            </a:r>
            <a:r>
              <a:rPr lang="en-US" altLang="zh-CN" sz="2000" dirty="0"/>
              <a:t>OBJECT</a:t>
            </a:r>
            <a:r>
              <a:rPr lang="zh-CN" altLang="zh-CN" sz="2000" dirty="0"/>
              <a:t>参数说明如表所示。</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zh-CN" sz="2000" dirty="0"/>
              <a:t>注：这种提示框不会自动消失，需主动调用</a:t>
            </a:r>
            <a:r>
              <a:rPr lang="en-US" altLang="zh-CN" sz="2000" dirty="0"/>
              <a:t> </a:t>
            </a:r>
            <a:r>
              <a:rPr lang="en-US" altLang="zh-CN" sz="2000" dirty="0" err="1"/>
              <a:t>wx.hideLoading</a:t>
            </a:r>
            <a:r>
              <a:rPr lang="en-US" altLang="zh-CN" sz="2000" dirty="0"/>
              <a:t> </a:t>
            </a:r>
            <a:r>
              <a:rPr lang="zh-CN" altLang="zh-CN" sz="2000" dirty="0"/>
              <a:t>才能关闭提示框。</a:t>
            </a:r>
          </a:p>
        </p:txBody>
      </p:sp>
      <p:sp>
        <p:nvSpPr>
          <p:cNvPr id="5" name="矩形 4"/>
          <p:cNvSpPr/>
          <p:nvPr/>
        </p:nvSpPr>
        <p:spPr>
          <a:xfrm>
            <a:off x="1838651" y="1456619"/>
            <a:ext cx="1980029" cy="652486"/>
          </a:xfrm>
          <a:prstGeom prst="rect">
            <a:avLst/>
          </a:prstGeom>
        </p:spPr>
        <p:txBody>
          <a:bodyPr wrap="none">
            <a:spAutoFit/>
          </a:bodyPr>
          <a:lstStyle/>
          <a:p>
            <a:pPr lvl="0">
              <a:lnSpc>
                <a:spcPct val="130000"/>
              </a:lnSpc>
            </a:pPr>
            <a:r>
              <a:rPr lang="zh-CN" altLang="en-US" sz="2800" b="1" dirty="0">
                <a:solidFill>
                  <a:schemeClr val="accent1"/>
                </a:solidFill>
              </a:rPr>
              <a:t>加载提示框</a:t>
            </a:r>
            <a:endParaRPr lang="en-US" altLang="zh-CN" sz="2800" b="1" dirty="0">
              <a:solidFill>
                <a:schemeClr val="accent1"/>
              </a:solidFill>
            </a:endParaRPr>
          </a:p>
        </p:txBody>
      </p:sp>
      <p:sp>
        <p:nvSpPr>
          <p:cNvPr id="6" name="矩形 5"/>
          <p:cNvSpPr/>
          <p:nvPr/>
        </p:nvSpPr>
        <p:spPr>
          <a:xfrm>
            <a:off x="966175" y="1411458"/>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graphicFrame>
        <p:nvGraphicFramePr>
          <p:cNvPr id="8" name="表格 7"/>
          <p:cNvGraphicFramePr>
            <a:graphicFrameLocks noGrp="1"/>
          </p:cNvGraphicFramePr>
          <p:nvPr>
            <p:extLst>
              <p:ext uri="{D42A27DB-BD31-4B8C-83A1-F6EECF244321}">
                <p14:modId xmlns:p14="http://schemas.microsoft.com/office/powerpoint/2010/main" val="2279580336"/>
              </p:ext>
            </p:extLst>
          </p:nvPr>
        </p:nvGraphicFramePr>
        <p:xfrm>
          <a:off x="2006032" y="3862254"/>
          <a:ext cx="7228120" cy="2096675"/>
        </p:xfrm>
        <a:graphic>
          <a:graphicData uri="http://schemas.openxmlformats.org/drawingml/2006/table">
            <a:tbl>
              <a:tblPr firstRow="1" firstCol="1" bandRow="1">
                <a:tableStyleId>{B301B821-A1FF-4177-AEE7-76D212191A09}</a:tableStyleId>
              </a:tblPr>
              <a:tblGrid>
                <a:gridCol w="985573">
                  <a:extLst>
                    <a:ext uri="{9D8B030D-6E8A-4147-A177-3AD203B41FA5}">
                      <a16:colId xmlns:a16="http://schemas.microsoft.com/office/drawing/2014/main" val="20000"/>
                    </a:ext>
                  </a:extLst>
                </a:gridCol>
                <a:gridCol w="1005812">
                  <a:extLst>
                    <a:ext uri="{9D8B030D-6E8A-4147-A177-3AD203B41FA5}">
                      <a16:colId xmlns:a16="http://schemas.microsoft.com/office/drawing/2014/main" val="20001"/>
                    </a:ext>
                  </a:extLst>
                </a:gridCol>
                <a:gridCol w="748859">
                  <a:extLst>
                    <a:ext uri="{9D8B030D-6E8A-4147-A177-3AD203B41FA5}">
                      <a16:colId xmlns:a16="http://schemas.microsoft.com/office/drawing/2014/main" val="20002"/>
                    </a:ext>
                  </a:extLst>
                </a:gridCol>
                <a:gridCol w="4487876">
                  <a:extLst>
                    <a:ext uri="{9D8B030D-6E8A-4147-A177-3AD203B41FA5}">
                      <a16:colId xmlns:a16="http://schemas.microsoft.com/office/drawing/2014/main" val="20003"/>
                    </a:ext>
                  </a:extLst>
                </a:gridCol>
              </a:tblGrid>
              <a:tr h="336095">
                <a:tc>
                  <a:txBody>
                    <a:bodyPr/>
                    <a:lstStyle/>
                    <a:p>
                      <a:pPr algn="l">
                        <a:lnSpc>
                          <a:spcPct val="150000"/>
                        </a:lnSpc>
                        <a:spcAft>
                          <a:spcPts val="0"/>
                        </a:spcAft>
                      </a:pPr>
                      <a:r>
                        <a:rPr lang="zh-CN" sz="1200" kern="0" dirty="0">
                          <a:effectLst/>
                        </a:rPr>
                        <a:t>参数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说明</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6095">
                <a:tc>
                  <a:txBody>
                    <a:bodyPr/>
                    <a:lstStyle/>
                    <a:p>
                      <a:pPr algn="l">
                        <a:lnSpc>
                          <a:spcPct val="150000"/>
                        </a:lnSpc>
                        <a:spcAft>
                          <a:spcPts val="0"/>
                        </a:spcAft>
                      </a:pPr>
                      <a:r>
                        <a:rPr lang="en-US" sz="1200" kern="0">
                          <a:effectLst/>
                        </a:rPr>
                        <a:t>title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提示的内容</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36095">
                <a:tc>
                  <a:txBody>
                    <a:bodyPr/>
                    <a:lstStyle/>
                    <a:p>
                      <a:pPr algn="l">
                        <a:lnSpc>
                          <a:spcPct val="150000"/>
                        </a:lnSpc>
                        <a:spcAft>
                          <a:spcPts val="0"/>
                        </a:spcAft>
                      </a:pPr>
                      <a:r>
                        <a:rPr lang="en-US" sz="1200" kern="0">
                          <a:effectLst/>
                        </a:rPr>
                        <a:t>mask</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Boolean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是否显示透明蒙层，防止触摸穿透，默认：</a:t>
                      </a:r>
                      <a:r>
                        <a:rPr lang="en-US" sz="1200" kern="0">
                          <a:effectLst/>
                        </a:rPr>
                        <a:t>false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36095">
                <a:tc>
                  <a:txBody>
                    <a:bodyPr/>
                    <a:lstStyle/>
                    <a:p>
                      <a:pPr algn="l">
                        <a:lnSpc>
                          <a:spcPct val="150000"/>
                        </a:lnSpc>
                        <a:spcAft>
                          <a:spcPts val="0"/>
                        </a:spcAft>
                      </a:pPr>
                      <a:r>
                        <a:rPr lang="en-US" sz="1200" kern="0">
                          <a:effectLst/>
                        </a:rPr>
                        <a:t>success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接口调用成功的回调函数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36095">
                <a:tc>
                  <a:txBody>
                    <a:bodyPr/>
                    <a:lstStyle/>
                    <a:p>
                      <a:pPr algn="l">
                        <a:lnSpc>
                          <a:spcPct val="150000"/>
                        </a:lnSpc>
                        <a:spcAft>
                          <a:spcPts val="0"/>
                        </a:spcAft>
                      </a:pPr>
                      <a:r>
                        <a:rPr lang="en-US" sz="1200" kern="0">
                          <a:effectLst/>
                        </a:rPr>
                        <a:t>fail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接口调用失败的回调函数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16200">
                <a:tc>
                  <a:txBody>
                    <a:bodyPr/>
                    <a:lstStyle/>
                    <a:p>
                      <a:pPr algn="l">
                        <a:lnSpc>
                          <a:spcPct val="150000"/>
                        </a:lnSpc>
                        <a:spcAft>
                          <a:spcPts val="0"/>
                        </a:spcAft>
                      </a:pPr>
                      <a:r>
                        <a:rPr lang="en-US" sz="1200" kern="0">
                          <a:effectLst/>
                        </a:rPr>
                        <a:t>complete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接口调用结束的回调函数（调用成功与否都执行）</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7049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3214189"/>
            <a:ext cx="9731905" cy="14229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        </a:t>
            </a:r>
            <a:r>
              <a:rPr lang="zh-CN" altLang="zh-CN" sz="2000" dirty="0"/>
              <a:t>路径（</a:t>
            </a:r>
            <a:r>
              <a:rPr lang="en-US" altLang="zh-CN" sz="2000" dirty="0"/>
              <a:t>Path</a:t>
            </a:r>
            <a:r>
              <a:rPr lang="zh-CN" altLang="zh-CN" sz="2000" dirty="0"/>
              <a:t>）是绘制图形轮廓时画笔留下的轨迹，也可以理解为画笔画出的像素点组成的线条。多个点形成线段或曲线，不同的线段或曲线相连接又形成了各种形状效果。</a:t>
            </a:r>
          </a:p>
        </p:txBody>
      </p:sp>
      <p:sp>
        <p:nvSpPr>
          <p:cNvPr id="5" name="矩形 4"/>
          <p:cNvSpPr/>
          <p:nvPr/>
        </p:nvSpPr>
        <p:spPr>
          <a:xfrm flipV="1">
            <a:off x="1754688" y="189589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24607" y="1994858"/>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08358" y="189208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Tree>
    <p:extLst>
      <p:ext uri="{BB962C8B-B14F-4D97-AF65-F5344CB8AC3E}">
        <p14:creationId xmlns:p14="http://schemas.microsoft.com/office/powerpoint/2010/main" val="25514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139991"/>
            <a:ext cx="10264566" cy="4198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t>绘制路径主要有以下</a:t>
            </a:r>
            <a:r>
              <a:rPr lang="en-US" altLang="zh-CN" dirty="0"/>
              <a:t>4</a:t>
            </a:r>
            <a:r>
              <a:rPr lang="zh-CN" altLang="zh-CN" dirty="0"/>
              <a:t>种方法：</a:t>
            </a:r>
          </a:p>
          <a:p>
            <a:pPr marL="285750" lvl="0" indent="-285750">
              <a:lnSpc>
                <a:spcPct val="150000"/>
              </a:lnSpc>
              <a:buFont typeface="Arial" panose="020B0604020202020204" pitchFamily="34" charset="0"/>
              <a:buChar char="•"/>
            </a:pPr>
            <a:r>
              <a:rPr lang="en-US" altLang="zh-CN" dirty="0" err="1"/>
              <a:t>beginPath</a:t>
            </a:r>
            <a:r>
              <a:rPr lang="en-US" altLang="zh-CN" dirty="0"/>
              <a:t>()</a:t>
            </a:r>
            <a:r>
              <a:rPr lang="zh-CN" altLang="zh-CN" dirty="0"/>
              <a:t>：用于新建一条路径，也是图形绘制的起点。每次调用该方法都会清空之前的绘图轨迹记录，重新开始绘制新的图形。</a:t>
            </a:r>
          </a:p>
          <a:p>
            <a:pPr marL="285750" lvl="0" indent="-285750">
              <a:lnSpc>
                <a:spcPct val="150000"/>
              </a:lnSpc>
              <a:buFont typeface="Arial" panose="020B0604020202020204" pitchFamily="34" charset="0"/>
              <a:buChar char="•"/>
            </a:pPr>
            <a:r>
              <a:rPr lang="en-US" altLang="zh-CN" dirty="0" err="1"/>
              <a:t>closePath</a:t>
            </a:r>
            <a:r>
              <a:rPr lang="en-US" altLang="zh-CN" dirty="0"/>
              <a:t>()</a:t>
            </a:r>
            <a:r>
              <a:rPr lang="zh-CN" altLang="zh-CN" dirty="0"/>
              <a:t>：该方法用于闭合路径。当执行该方法时会从画笔的当前坐标位置绘制一条线段到初始坐标位置来闭合图形。此方法不是必需的，若画笔的当前坐标位置就是初始坐标位置，则该方法可以省略不写。</a:t>
            </a:r>
          </a:p>
          <a:p>
            <a:pPr marL="285750" lvl="0" indent="-285750">
              <a:lnSpc>
                <a:spcPct val="150000"/>
              </a:lnSpc>
              <a:buFont typeface="Arial" panose="020B0604020202020204" pitchFamily="34" charset="0"/>
              <a:buChar char="•"/>
            </a:pPr>
            <a:r>
              <a:rPr lang="en-US" altLang="zh-CN" dirty="0"/>
              <a:t>stroke()</a:t>
            </a:r>
            <a:r>
              <a:rPr lang="zh-CN" altLang="zh-CN" dirty="0"/>
              <a:t>：在图形轮廓勾勒完毕后需要执行该方法才能正式将路径渲染到画布上。</a:t>
            </a:r>
          </a:p>
          <a:p>
            <a:pPr marL="285750" lvl="0" indent="-285750">
              <a:lnSpc>
                <a:spcPct val="150000"/>
              </a:lnSpc>
              <a:buFont typeface="Arial" panose="020B0604020202020204" pitchFamily="34" charset="0"/>
              <a:buChar char="•"/>
            </a:pPr>
            <a:r>
              <a:rPr lang="en-US" altLang="zh-CN" dirty="0"/>
              <a:t>fill()</a:t>
            </a:r>
            <a:r>
              <a:rPr lang="zh-CN" altLang="zh-CN" dirty="0"/>
              <a:t>：可以使用该方法为图形填充颜色，生成实心图形。若并未执行</a:t>
            </a:r>
            <a:r>
              <a:rPr lang="en-US" altLang="zh-CN" dirty="0" err="1"/>
              <a:t>closePath</a:t>
            </a:r>
            <a:r>
              <a:rPr lang="en-US" altLang="zh-CN" dirty="0"/>
              <a:t>()</a:t>
            </a:r>
            <a:r>
              <a:rPr lang="zh-CN" altLang="zh-CN" dirty="0"/>
              <a:t>方法来闭合图形，则在此方法被调用时会自动生成线段连接画笔当前坐标位置和初始坐标位置，形成闭合图形然后再进行填充颜色。</a:t>
            </a:r>
          </a:p>
        </p:txBody>
      </p:sp>
      <p:sp>
        <p:nvSpPr>
          <p:cNvPr id="5" name="矩形 4"/>
          <p:cNvSpPr/>
          <p:nvPr/>
        </p:nvSpPr>
        <p:spPr>
          <a:xfrm flipV="1">
            <a:off x="1704178" y="131596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4097" y="1414928"/>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657848" y="131215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Tree>
    <p:extLst>
      <p:ext uri="{BB962C8B-B14F-4D97-AF65-F5344CB8AC3E}">
        <p14:creationId xmlns:p14="http://schemas.microsoft.com/office/powerpoint/2010/main" val="33714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139991"/>
            <a:ext cx="10264566"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绘制线段</a:t>
            </a:r>
            <a:endParaRPr lang="en-US" altLang="zh-CN" b="1" dirty="0"/>
          </a:p>
          <a:p>
            <a:pPr>
              <a:lnSpc>
                <a:spcPct val="150000"/>
              </a:lnSpc>
            </a:pPr>
            <a:r>
              <a:rPr lang="zh-CN" altLang="zh-CN" dirty="0"/>
              <a:t>绘制线段主要有以下</a:t>
            </a:r>
            <a:r>
              <a:rPr lang="en-US" altLang="zh-CN" dirty="0"/>
              <a:t>2</a:t>
            </a:r>
            <a:r>
              <a:rPr lang="zh-CN" altLang="zh-CN" dirty="0"/>
              <a:t>种方法：</a:t>
            </a:r>
          </a:p>
          <a:p>
            <a:pPr marL="285750" lvl="0" indent="-285750">
              <a:lnSpc>
                <a:spcPct val="150000"/>
              </a:lnSpc>
              <a:buFont typeface="Arial" panose="020B0604020202020204" pitchFamily="34" charset="0"/>
              <a:buChar char="•"/>
            </a:pPr>
            <a:r>
              <a:rPr lang="en-US" altLang="zh-CN" dirty="0" err="1"/>
              <a:t>moveTo</a:t>
            </a:r>
            <a:r>
              <a:rPr lang="en-US" altLang="zh-CN" dirty="0"/>
              <a:t>(</a:t>
            </a:r>
            <a:r>
              <a:rPr lang="en-US" altLang="zh-CN" dirty="0" err="1"/>
              <a:t>x,y</a:t>
            </a:r>
            <a:r>
              <a:rPr lang="en-US" altLang="zh-CN" dirty="0"/>
              <a:t>):</a:t>
            </a:r>
            <a:r>
              <a:rPr lang="zh-CN" altLang="zh-CN" dirty="0"/>
              <a:t>将当前的画笔直线移动到指定的</a:t>
            </a:r>
            <a:r>
              <a:rPr lang="en-US" altLang="zh-CN" dirty="0"/>
              <a:t>(</a:t>
            </a:r>
            <a:r>
              <a:rPr lang="en-US" altLang="zh-CN" dirty="0" err="1"/>
              <a:t>x,y</a:t>
            </a:r>
            <a:r>
              <a:rPr lang="en-US" altLang="zh-CN" dirty="0"/>
              <a:t>)</a:t>
            </a:r>
            <a:r>
              <a:rPr lang="zh-CN" altLang="zh-CN" dirty="0"/>
              <a:t>坐标上，并且不留下移动痕迹。用该方法可以定义线段的初始位置。</a:t>
            </a:r>
          </a:p>
          <a:p>
            <a:pPr marL="285750" lvl="0" indent="-285750">
              <a:lnSpc>
                <a:spcPct val="150000"/>
              </a:lnSpc>
              <a:buFont typeface="Arial" panose="020B0604020202020204" pitchFamily="34" charset="0"/>
              <a:buChar char="•"/>
            </a:pPr>
            <a:r>
              <a:rPr lang="en-US" altLang="zh-CN" dirty="0" err="1"/>
              <a:t>lineTo</a:t>
            </a:r>
            <a:r>
              <a:rPr lang="en-US" altLang="zh-CN" dirty="0"/>
              <a:t>(</a:t>
            </a:r>
            <a:r>
              <a:rPr lang="en-US" altLang="zh-CN" dirty="0" err="1"/>
              <a:t>x,y</a:t>
            </a:r>
            <a:r>
              <a:rPr lang="en-US" altLang="zh-CN" dirty="0"/>
              <a:t>)</a:t>
            </a:r>
            <a:r>
              <a:rPr lang="zh-CN" altLang="zh-CN" dirty="0"/>
              <a:t>：将当前的画笔直线移动到指定的</a:t>
            </a:r>
            <a:r>
              <a:rPr lang="en-US" altLang="zh-CN" dirty="0"/>
              <a:t>(</a:t>
            </a:r>
            <a:r>
              <a:rPr lang="en-US" altLang="zh-CN" dirty="0" err="1"/>
              <a:t>x,y</a:t>
            </a:r>
            <a:r>
              <a:rPr lang="en-US" altLang="zh-CN" dirty="0"/>
              <a:t>)</a:t>
            </a:r>
            <a:r>
              <a:rPr lang="zh-CN" altLang="zh-CN" dirty="0"/>
              <a:t>坐标上，并且画出移动痕迹。用该方法可以进行线段的绘制。</a:t>
            </a:r>
          </a:p>
          <a:p>
            <a:pPr>
              <a:lnSpc>
                <a:spcPct val="150000"/>
              </a:lnSpc>
            </a:pPr>
            <a:r>
              <a:rPr lang="zh-CN" altLang="zh-CN" dirty="0"/>
              <a:t>最后同样需要使用</a:t>
            </a:r>
            <a:r>
              <a:rPr lang="en-US" altLang="zh-CN" dirty="0"/>
              <a:t>stroke()</a:t>
            </a:r>
            <a:r>
              <a:rPr lang="zh-CN" altLang="zh-CN" dirty="0"/>
              <a:t>方法绘制线段，在使用该方法之前的所有绘制动作均为路径绘制，可以将其理解为是透明的轨迹，该轨迹不会显示在画布上。</a:t>
            </a:r>
          </a:p>
          <a:p>
            <a:pPr>
              <a:lnSpc>
                <a:spcPct val="150000"/>
              </a:lnSpc>
            </a:pPr>
            <a:endParaRPr lang="zh-CN" altLang="zh-CN" dirty="0"/>
          </a:p>
        </p:txBody>
      </p:sp>
      <p:sp>
        <p:nvSpPr>
          <p:cNvPr id="5" name="矩形 4"/>
          <p:cNvSpPr/>
          <p:nvPr/>
        </p:nvSpPr>
        <p:spPr>
          <a:xfrm flipV="1">
            <a:off x="1704178" y="1315969"/>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474097" y="1414928"/>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657848" y="1312150"/>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Tree>
    <p:extLst>
      <p:ext uri="{BB962C8B-B14F-4D97-AF65-F5344CB8AC3E}">
        <p14:creationId xmlns:p14="http://schemas.microsoft.com/office/powerpoint/2010/main" val="210562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528470"/>
            <a:ext cx="10264566"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绘制线段</a:t>
            </a:r>
            <a:endParaRPr lang="en-US" altLang="zh-CN" b="1" dirty="0"/>
          </a:p>
          <a:p>
            <a:pPr>
              <a:lnSpc>
                <a:spcPct val="150000"/>
              </a:lnSpc>
            </a:pPr>
            <a:r>
              <a:rPr lang="zh-CN" altLang="en-US" dirty="0"/>
              <a:t>例如：</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注：绘制线段时</a:t>
            </a:r>
            <a:r>
              <a:rPr lang="en-US" altLang="zh-CN" dirty="0" err="1"/>
              <a:t>beginPath</a:t>
            </a:r>
            <a:r>
              <a:rPr lang="en-US" altLang="zh-CN" dirty="0"/>
              <a:t>()</a:t>
            </a:r>
            <a:r>
              <a:rPr lang="zh-CN" altLang="zh-CN" dirty="0"/>
              <a:t>方法也可以省略不写，在所有的轨迹完成后直接使用</a:t>
            </a:r>
            <a:r>
              <a:rPr lang="en-US" altLang="zh-CN" dirty="0"/>
              <a:t>stroke()</a:t>
            </a:r>
            <a:r>
              <a:rPr lang="zh-CN" altLang="zh-CN" dirty="0"/>
              <a:t>方法可以实现一样的效果。</a:t>
            </a:r>
          </a:p>
        </p:txBody>
      </p:sp>
      <p:sp>
        <p:nvSpPr>
          <p:cNvPr id="5" name="矩形 4"/>
          <p:cNvSpPr/>
          <p:nvPr/>
        </p:nvSpPr>
        <p:spPr>
          <a:xfrm flipV="1">
            <a:off x="1750508" y="172881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20427" y="182777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04178" y="172499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423134" y="3505088"/>
            <a:ext cx="8789214" cy="2120902"/>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dirty="0" err="1"/>
              <a:t>ctx.beginPath</a:t>
            </a:r>
            <a:r>
              <a:rPr lang="en-US" altLang="zh-CN" dirty="0"/>
              <a:t>() //</a:t>
            </a:r>
            <a:r>
              <a:rPr lang="zh-CN" altLang="zh-CN" dirty="0"/>
              <a:t>开始描述路径</a:t>
            </a:r>
          </a:p>
          <a:p>
            <a:pPr marL="342900" lvl="0" indent="-342900" algn="just">
              <a:lnSpc>
                <a:spcPct val="150000"/>
              </a:lnSpc>
              <a:buFont typeface="+mj-lt"/>
              <a:buAutoNum type="arabicPeriod"/>
            </a:pPr>
            <a:r>
              <a:rPr lang="en-US" altLang="zh-CN" dirty="0" err="1"/>
              <a:t>ctx.moveTo</a:t>
            </a:r>
            <a:r>
              <a:rPr lang="en-US" altLang="zh-CN" dirty="0"/>
              <a:t>(50,50) //</a:t>
            </a:r>
            <a:r>
              <a:rPr lang="zh-CN" altLang="zh-CN" dirty="0"/>
              <a:t>将画笔放到</a:t>
            </a:r>
            <a:r>
              <a:rPr lang="en-US" altLang="zh-CN" dirty="0"/>
              <a:t>(50,50)</a:t>
            </a:r>
            <a:r>
              <a:rPr lang="zh-CN" altLang="zh-CN" dirty="0"/>
              <a:t>坐标点上准备绘制路径</a:t>
            </a:r>
          </a:p>
          <a:p>
            <a:pPr marL="342900" lvl="0" indent="-342900" algn="just">
              <a:lnSpc>
                <a:spcPct val="150000"/>
              </a:lnSpc>
              <a:buFont typeface="+mj-lt"/>
              <a:buAutoNum type="arabicPeriod"/>
            </a:pPr>
            <a:r>
              <a:rPr lang="en-US" altLang="zh-CN" dirty="0" err="1"/>
              <a:t>ctx.lineTo</a:t>
            </a:r>
            <a:r>
              <a:rPr lang="en-US" altLang="zh-CN" dirty="0"/>
              <a:t>(100,100) //</a:t>
            </a:r>
            <a:r>
              <a:rPr lang="zh-CN" altLang="zh-CN" dirty="0"/>
              <a:t>画一条线段至</a:t>
            </a:r>
            <a:r>
              <a:rPr lang="en-US" altLang="zh-CN" dirty="0"/>
              <a:t>(100,100)</a:t>
            </a:r>
            <a:r>
              <a:rPr lang="zh-CN" altLang="zh-CN" dirty="0"/>
              <a:t>坐标点</a:t>
            </a:r>
          </a:p>
          <a:p>
            <a:pPr marL="342900" lvl="0" indent="-342900" algn="just">
              <a:lnSpc>
                <a:spcPct val="150000"/>
              </a:lnSpc>
              <a:buFont typeface="+mj-lt"/>
              <a:buAutoNum type="arabicPeriod"/>
            </a:pPr>
            <a:r>
              <a:rPr lang="en-US" altLang="zh-CN" dirty="0" err="1"/>
              <a:t>ctx.stroke</a:t>
            </a:r>
            <a:r>
              <a:rPr lang="en-US" altLang="zh-CN" dirty="0"/>
              <a:t>() //</a:t>
            </a:r>
            <a:r>
              <a:rPr lang="zh-CN" altLang="zh-CN" dirty="0"/>
              <a:t>设置描边效果</a:t>
            </a:r>
          </a:p>
          <a:p>
            <a:pPr marL="342900" indent="-342900" algn="just">
              <a:lnSpc>
                <a:spcPct val="150000"/>
              </a:lnSpc>
              <a:buFont typeface="+mj-lt"/>
              <a:buAutoNum type="arabicPeriod"/>
            </a:pPr>
            <a:r>
              <a:rPr lang="en-US" altLang="zh-CN" dirty="0" err="1"/>
              <a:t>ctx.draw</a:t>
            </a:r>
            <a:r>
              <a:rPr lang="en-US" altLang="zh-CN" dirty="0"/>
              <a:t>() //</a:t>
            </a:r>
            <a:r>
              <a:rPr lang="zh-CN" altLang="zh-CN" dirty="0"/>
              <a:t>绘制到画布上</a:t>
            </a:r>
          </a:p>
        </p:txBody>
      </p:sp>
    </p:spTree>
    <p:extLst>
      <p:ext uri="{BB962C8B-B14F-4D97-AF65-F5344CB8AC3E}">
        <p14:creationId xmlns:p14="http://schemas.microsoft.com/office/powerpoint/2010/main" val="243550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528470"/>
            <a:ext cx="3934787"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1. </a:t>
            </a:r>
            <a:r>
              <a:rPr lang="zh-CN" altLang="en-US" b="1" dirty="0"/>
              <a:t>绘制线段</a:t>
            </a:r>
            <a:endParaRPr lang="en-US" altLang="zh-CN" b="1" dirty="0"/>
          </a:p>
          <a:p>
            <a:pPr>
              <a:lnSpc>
                <a:spcPct val="150000"/>
              </a:lnSpc>
            </a:pPr>
            <a:r>
              <a:rPr lang="zh-CN" altLang="zh-CN" dirty="0"/>
              <a:t>【例</a:t>
            </a:r>
            <a:r>
              <a:rPr lang="en-US" altLang="zh-CN" dirty="0"/>
              <a:t>11-13</a:t>
            </a:r>
            <a:r>
              <a:rPr lang="zh-CN" altLang="zh-CN" dirty="0"/>
              <a:t>】小程序界面</a:t>
            </a:r>
            <a:r>
              <a:rPr lang="en-US" altLang="zh-CN" dirty="0"/>
              <a:t>API</a:t>
            </a:r>
            <a:r>
              <a:rPr lang="zh-CN" altLang="zh-CN" dirty="0"/>
              <a:t>绘制线段的简单应用</a:t>
            </a:r>
          </a:p>
        </p:txBody>
      </p:sp>
      <p:sp>
        <p:nvSpPr>
          <p:cNvPr id="5" name="矩形 4"/>
          <p:cNvSpPr/>
          <p:nvPr/>
        </p:nvSpPr>
        <p:spPr>
          <a:xfrm flipV="1">
            <a:off x="1750508" y="1728812"/>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20427" y="1827771"/>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04178" y="1724993"/>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pic>
        <p:nvPicPr>
          <p:cNvPr id="3" name="图片 2"/>
          <p:cNvPicPr>
            <a:picLocks noChangeAspect="1"/>
          </p:cNvPicPr>
          <p:nvPr/>
        </p:nvPicPr>
        <p:blipFill>
          <a:blip r:embed="rId2"/>
          <a:stretch>
            <a:fillRect/>
          </a:stretch>
        </p:blipFill>
        <p:spPr>
          <a:xfrm>
            <a:off x="5970454" y="1827771"/>
            <a:ext cx="5009524" cy="4276190"/>
          </a:xfrm>
          <a:prstGeom prst="rect">
            <a:avLst/>
          </a:prstGeom>
        </p:spPr>
      </p:pic>
    </p:spTree>
    <p:extLst>
      <p:ext uri="{BB962C8B-B14F-4D97-AF65-F5344CB8AC3E}">
        <p14:creationId xmlns:p14="http://schemas.microsoft.com/office/powerpoint/2010/main" val="20985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1852712"/>
            <a:ext cx="9865070" cy="46628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绘制圆弧</a:t>
            </a:r>
            <a:endParaRPr lang="en-US" altLang="zh-CN" b="1" dirty="0"/>
          </a:p>
          <a:p>
            <a:pPr>
              <a:lnSpc>
                <a:spcPct val="150000"/>
              </a:lnSpc>
            </a:pPr>
            <a:r>
              <a:rPr lang="zh-CN" altLang="zh-CN" dirty="0"/>
              <a:t>除了直线路径外，小程序还可以使用画布对象的</a:t>
            </a:r>
            <a:r>
              <a:rPr lang="en-US" altLang="zh-CN" dirty="0"/>
              <a:t>arc()</a:t>
            </a:r>
            <a:r>
              <a:rPr lang="zh-CN" altLang="zh-CN" dirty="0"/>
              <a:t>方法绘制圆弧路径。</a:t>
            </a:r>
          </a:p>
          <a:p>
            <a:pPr>
              <a:lnSpc>
                <a:spcPct val="150000"/>
              </a:lnSpc>
            </a:pPr>
            <a:r>
              <a:rPr lang="zh-CN" altLang="zh-CN" dirty="0"/>
              <a:t>其基本语法格式如下：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en-US" altLang="zh-CN" dirty="0"/>
              <a:t>arc()</a:t>
            </a:r>
            <a:r>
              <a:rPr lang="zh-CN" altLang="zh-CN" dirty="0"/>
              <a:t>函数共包含了</a:t>
            </a:r>
            <a:r>
              <a:rPr lang="en-US" altLang="zh-CN" dirty="0"/>
              <a:t>6</a:t>
            </a:r>
            <a:r>
              <a:rPr lang="zh-CN" altLang="zh-CN" dirty="0"/>
              <a:t>个参数，解释如下：</a:t>
            </a:r>
          </a:p>
          <a:p>
            <a:pPr marL="285750" lvl="0" indent="-285750">
              <a:lnSpc>
                <a:spcPct val="150000"/>
              </a:lnSpc>
              <a:buFont typeface="Arial" panose="020B0604020202020204" pitchFamily="34" charset="0"/>
              <a:buChar char="•"/>
            </a:pPr>
            <a:r>
              <a:rPr lang="en-US" altLang="zh-CN" dirty="0"/>
              <a:t>x</a:t>
            </a:r>
            <a:r>
              <a:rPr lang="zh-CN" altLang="zh-CN" dirty="0"/>
              <a:t>和</a:t>
            </a:r>
            <a:r>
              <a:rPr lang="en-US" altLang="zh-CN" dirty="0"/>
              <a:t>y</a:t>
            </a:r>
            <a:r>
              <a:rPr lang="zh-CN" altLang="zh-CN" dirty="0"/>
              <a:t>表示圆心在</a:t>
            </a:r>
            <a:r>
              <a:rPr lang="en-US" altLang="zh-CN" dirty="0"/>
              <a:t>(</a:t>
            </a:r>
            <a:r>
              <a:rPr lang="en-US" altLang="zh-CN" dirty="0" err="1"/>
              <a:t>x,y</a:t>
            </a:r>
            <a:r>
              <a:rPr lang="en-US" altLang="zh-CN" dirty="0"/>
              <a:t>)</a:t>
            </a:r>
            <a:r>
              <a:rPr lang="zh-CN" altLang="zh-CN" dirty="0"/>
              <a:t>坐标位置上；</a:t>
            </a:r>
          </a:p>
          <a:p>
            <a:pPr marL="285750" lvl="0" indent="-285750">
              <a:lnSpc>
                <a:spcPct val="150000"/>
              </a:lnSpc>
              <a:buFont typeface="Arial" panose="020B0604020202020204" pitchFamily="34" charset="0"/>
              <a:buChar char="•"/>
            </a:pPr>
            <a:r>
              <a:rPr lang="en-US" altLang="zh-CN" dirty="0"/>
              <a:t>radius</a:t>
            </a:r>
            <a:r>
              <a:rPr lang="zh-CN" altLang="zh-CN" dirty="0"/>
              <a:t>为圆弧的半径，默认单位为像素；</a:t>
            </a:r>
          </a:p>
          <a:p>
            <a:pPr marL="285750" lvl="0" indent="-285750">
              <a:lnSpc>
                <a:spcPct val="150000"/>
              </a:lnSpc>
              <a:buFont typeface="Arial" panose="020B0604020202020204" pitchFamily="34" charset="0"/>
              <a:buChar char="•"/>
            </a:pPr>
            <a:r>
              <a:rPr lang="en-US" altLang="zh-CN" dirty="0" err="1"/>
              <a:t>startAngle</a:t>
            </a:r>
            <a:r>
              <a:rPr lang="zh-CN" altLang="zh-CN" dirty="0"/>
              <a:t>为开始的角度，</a:t>
            </a:r>
            <a:r>
              <a:rPr lang="en-US" altLang="zh-CN" dirty="0" err="1"/>
              <a:t>endAngle</a:t>
            </a:r>
            <a:r>
              <a:rPr lang="zh-CN" altLang="zh-CN" dirty="0"/>
              <a:t>为结束的角度；</a:t>
            </a:r>
          </a:p>
          <a:p>
            <a:pPr marL="285750" lvl="0" indent="-285750">
              <a:lnSpc>
                <a:spcPct val="150000"/>
              </a:lnSpc>
              <a:buFont typeface="Arial" panose="020B0604020202020204" pitchFamily="34" charset="0"/>
              <a:buChar char="•"/>
            </a:pPr>
            <a:r>
              <a:rPr lang="en-US" altLang="zh-CN" dirty="0"/>
              <a:t>anticlockwise</a:t>
            </a:r>
            <a:r>
              <a:rPr lang="zh-CN" altLang="zh-CN" dirty="0"/>
              <a:t>指的是绘制方向，可填入一个布尔值。其中</a:t>
            </a:r>
            <a:r>
              <a:rPr lang="en-US" altLang="zh-CN" dirty="0"/>
              <a:t>true</a:t>
            </a:r>
            <a:r>
              <a:rPr lang="zh-CN" altLang="zh-CN" dirty="0"/>
              <a:t>表示顺时针绘制，</a:t>
            </a:r>
            <a:r>
              <a:rPr lang="en-US" altLang="zh-CN" dirty="0"/>
              <a:t>false</a:t>
            </a:r>
            <a:r>
              <a:rPr lang="zh-CN" altLang="zh-CN" dirty="0"/>
              <a:t>表示逆时针绘制。</a:t>
            </a:r>
          </a:p>
        </p:txBody>
      </p:sp>
      <p:sp>
        <p:nvSpPr>
          <p:cNvPr id="5" name="矩形 4"/>
          <p:cNvSpPr/>
          <p:nvPr/>
        </p:nvSpPr>
        <p:spPr>
          <a:xfrm flipV="1">
            <a:off x="1796838" y="113089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66757" y="1229850"/>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50508" y="112707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418934" y="3143839"/>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ctx.arc(x, y, radius, startAngle, endAngle, anticlockwise)</a:t>
            </a:r>
            <a:endParaRPr lang="zh-CN" altLang="zh-CN" dirty="0"/>
          </a:p>
        </p:txBody>
      </p:sp>
    </p:spTree>
    <p:extLst>
      <p:ext uri="{BB962C8B-B14F-4D97-AF65-F5344CB8AC3E}">
        <p14:creationId xmlns:p14="http://schemas.microsoft.com/office/powerpoint/2010/main" val="69582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1852712"/>
            <a:ext cx="9865070"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绘制圆弧</a:t>
            </a:r>
            <a:endParaRPr lang="en-US" altLang="zh-CN" b="1" dirty="0"/>
          </a:p>
          <a:p>
            <a:pPr>
              <a:lnSpc>
                <a:spcPct val="150000"/>
              </a:lnSpc>
            </a:pPr>
            <a:r>
              <a:rPr lang="zh-CN" altLang="zh-CN" dirty="0"/>
              <a:t>注意：</a:t>
            </a:r>
            <a:r>
              <a:rPr lang="en-US" altLang="zh-CN" dirty="0"/>
              <a:t>arc()</a:t>
            </a:r>
            <a:r>
              <a:rPr lang="zh-CN" altLang="zh-CN" dirty="0"/>
              <a:t>函数中的角度单位是弧度，使用时不可直接填入度数单位，需要进行转换。</a:t>
            </a:r>
          </a:p>
          <a:p>
            <a:pPr>
              <a:lnSpc>
                <a:spcPct val="150000"/>
              </a:lnSpc>
            </a:pPr>
            <a:r>
              <a:rPr lang="zh-CN" altLang="zh-CN" dirty="0"/>
              <a:t>转换公式如下：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在</a:t>
            </a:r>
            <a:r>
              <a:rPr lang="en-US" altLang="zh-CN" dirty="0"/>
              <a:t>JavaScript</a:t>
            </a:r>
            <a:r>
              <a:rPr lang="zh-CN" altLang="zh-CN" dirty="0"/>
              <a:t>中转换公式写法如下：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其中特殊弧度半圆</a:t>
            </a:r>
            <a:r>
              <a:rPr lang="en-US" altLang="zh-CN" dirty="0"/>
              <a:t>(180</a:t>
            </a:r>
            <a:r>
              <a:rPr lang="zh-CN" altLang="zh-CN" dirty="0"/>
              <a:t>°</a:t>
            </a:r>
            <a:r>
              <a:rPr lang="en-US" altLang="zh-CN" dirty="0"/>
              <a:t>)</a:t>
            </a:r>
            <a:r>
              <a:rPr lang="zh-CN" altLang="zh-CN" dirty="0"/>
              <a:t>转换后弧度为π，圆</a:t>
            </a:r>
            <a:r>
              <a:rPr lang="en-US" altLang="zh-CN" dirty="0"/>
              <a:t>(360</a:t>
            </a:r>
            <a:r>
              <a:rPr lang="zh-CN" altLang="zh-CN" dirty="0"/>
              <a:t>°</a:t>
            </a:r>
            <a:r>
              <a:rPr lang="en-US" altLang="zh-CN" dirty="0"/>
              <a:t>)</a:t>
            </a:r>
            <a:r>
              <a:rPr lang="zh-CN" altLang="zh-CN" dirty="0"/>
              <a:t>转换后弧度为</a:t>
            </a:r>
            <a:r>
              <a:rPr lang="en-US" altLang="zh-CN" dirty="0"/>
              <a:t>2</a:t>
            </a:r>
            <a:r>
              <a:rPr lang="zh-CN" altLang="zh-CN" dirty="0"/>
              <a:t>π。在开发过程中遇到这两种情况可以免于换算，直接使用转换结果。</a:t>
            </a:r>
          </a:p>
        </p:txBody>
      </p:sp>
      <p:sp>
        <p:nvSpPr>
          <p:cNvPr id="5" name="矩形 4"/>
          <p:cNvSpPr/>
          <p:nvPr/>
        </p:nvSpPr>
        <p:spPr>
          <a:xfrm flipV="1">
            <a:off x="1796838" y="113089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66757" y="1229850"/>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50508" y="112707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397623" y="3218005"/>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zh-CN" altLang="zh-CN"/>
              <a:t>弧度</a:t>
            </a:r>
            <a:r>
              <a:rPr lang="en-US" altLang="zh-CN"/>
              <a:t>=</a:t>
            </a:r>
            <a:r>
              <a:rPr lang="zh-CN" altLang="zh-CN"/>
              <a:t>π</a:t>
            </a:r>
            <a:r>
              <a:rPr lang="en-US" altLang="zh-CN"/>
              <a:t>/180x</a:t>
            </a:r>
            <a:r>
              <a:rPr lang="zh-CN" altLang="zh-CN"/>
              <a:t>度数</a:t>
            </a:r>
            <a:endParaRPr lang="zh-CN" altLang="zh-CN" dirty="0"/>
          </a:p>
        </p:txBody>
      </p:sp>
      <p:sp>
        <p:nvSpPr>
          <p:cNvPr id="9" name="文本框 8"/>
          <p:cNvSpPr txBox="1"/>
          <p:nvPr/>
        </p:nvSpPr>
        <p:spPr>
          <a:xfrm>
            <a:off x="1338549" y="4464613"/>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radians = Math.PI/180*degrees</a:t>
            </a:r>
            <a:endParaRPr lang="zh-CN" altLang="zh-CN" dirty="0"/>
          </a:p>
        </p:txBody>
      </p:sp>
    </p:spTree>
    <p:extLst>
      <p:ext uri="{BB962C8B-B14F-4D97-AF65-F5344CB8AC3E}">
        <p14:creationId xmlns:p14="http://schemas.microsoft.com/office/powerpoint/2010/main" val="422995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1852712"/>
            <a:ext cx="9865070" cy="38318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绘制圆弧</a:t>
            </a:r>
            <a:endParaRPr lang="en-US" altLang="zh-CN" b="1" dirty="0"/>
          </a:p>
          <a:p>
            <a:pPr>
              <a:lnSpc>
                <a:spcPct val="150000"/>
              </a:lnSpc>
            </a:pPr>
            <a:r>
              <a:rPr lang="zh-CN" altLang="zh-CN" dirty="0"/>
              <a:t>绘制圆弧时的旋转方向和对应的弧度如图所示。</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由图可见，三点钟方向是起始位置，每顺时针旋转</a:t>
            </a:r>
            <a:r>
              <a:rPr lang="en-US" altLang="zh-CN" dirty="0"/>
              <a:t>90</a:t>
            </a:r>
            <a:r>
              <a:rPr lang="zh-CN" altLang="zh-CN" dirty="0"/>
              <a:t>°等同于增加了π</a:t>
            </a:r>
            <a:r>
              <a:rPr lang="en-US" altLang="zh-CN" dirty="0"/>
              <a:t>/2</a:t>
            </a:r>
            <a:r>
              <a:rPr lang="zh-CN" altLang="zh-CN" dirty="0"/>
              <a:t>的弧度。</a:t>
            </a:r>
          </a:p>
        </p:txBody>
      </p:sp>
      <p:sp>
        <p:nvSpPr>
          <p:cNvPr id="5" name="矩形 4"/>
          <p:cNvSpPr/>
          <p:nvPr/>
        </p:nvSpPr>
        <p:spPr>
          <a:xfrm flipV="1">
            <a:off x="1796838" y="113089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66757" y="1229850"/>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50508" y="112707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851" y="2937404"/>
            <a:ext cx="2976784" cy="21702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6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338549" y="2731602"/>
            <a:ext cx="9865070"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绘制圆弧</a:t>
            </a:r>
            <a:endParaRPr lang="en-US" altLang="zh-CN" b="1" dirty="0"/>
          </a:p>
          <a:p>
            <a:pPr>
              <a:lnSpc>
                <a:spcPct val="150000"/>
              </a:lnSpc>
            </a:pPr>
            <a:r>
              <a:rPr lang="zh-CN" altLang="zh-CN" dirty="0"/>
              <a:t>例如，绘制一个圆心在坐标</a:t>
            </a:r>
            <a:r>
              <a:rPr lang="en-US" altLang="zh-CN" dirty="0"/>
              <a:t>(100,100)</a:t>
            </a:r>
            <a:r>
              <a:rPr lang="zh-CN" altLang="zh-CN" dirty="0"/>
              <a:t>、半径为</a:t>
            </a:r>
            <a:r>
              <a:rPr lang="en-US" altLang="zh-CN" dirty="0"/>
              <a:t>50</a:t>
            </a:r>
            <a:r>
              <a:rPr lang="zh-CN" altLang="zh-CN" dirty="0"/>
              <a:t>像素的圆形：</a:t>
            </a:r>
          </a:p>
          <a:p>
            <a:pPr>
              <a:lnSpc>
                <a:spcPct val="150000"/>
              </a:lnSpc>
            </a:pPr>
            <a:endParaRPr lang="en-US" altLang="zh-CN" dirty="0"/>
          </a:p>
          <a:p>
            <a:pPr>
              <a:lnSpc>
                <a:spcPct val="150000"/>
              </a:lnSpc>
            </a:pPr>
            <a:endParaRPr lang="en-US" altLang="zh-CN" dirty="0"/>
          </a:p>
          <a:p>
            <a:pPr>
              <a:lnSpc>
                <a:spcPct val="150000"/>
              </a:lnSpc>
            </a:pPr>
            <a:r>
              <a:rPr lang="zh-CN" altLang="zh-CN" dirty="0"/>
              <a:t>由于圆形是旋转</a:t>
            </a:r>
            <a:r>
              <a:rPr lang="en-US" altLang="zh-CN" dirty="0"/>
              <a:t>360</a:t>
            </a:r>
            <a:r>
              <a:rPr lang="zh-CN" altLang="zh-CN" dirty="0"/>
              <a:t>度的特殊圆弧，看不出顺时针和逆时针的区别，因此用于规定绘制方向的最后一个参数填入</a:t>
            </a:r>
            <a:r>
              <a:rPr lang="en-US" altLang="zh-CN" dirty="0"/>
              <a:t>true</a:t>
            </a:r>
            <a:r>
              <a:rPr lang="zh-CN" altLang="zh-CN" dirty="0"/>
              <a:t>或</a:t>
            </a:r>
            <a:r>
              <a:rPr lang="en-US" altLang="zh-CN" dirty="0"/>
              <a:t>false</a:t>
            </a:r>
            <a:r>
              <a:rPr lang="zh-CN" altLang="zh-CN" dirty="0"/>
              <a:t>均可。</a:t>
            </a:r>
          </a:p>
        </p:txBody>
      </p:sp>
      <p:sp>
        <p:nvSpPr>
          <p:cNvPr id="5" name="矩形 4"/>
          <p:cNvSpPr/>
          <p:nvPr/>
        </p:nvSpPr>
        <p:spPr>
          <a:xfrm flipV="1">
            <a:off x="1592651" y="1818566"/>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62570" y="1917525"/>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546321" y="1814747"/>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sp>
        <p:nvSpPr>
          <p:cNvPr id="8" name="文本框 7"/>
          <p:cNvSpPr txBox="1"/>
          <p:nvPr/>
        </p:nvSpPr>
        <p:spPr>
          <a:xfrm>
            <a:off x="1397623" y="3693628"/>
            <a:ext cx="8789214" cy="458908"/>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a:t>ctx.arc(100, 100, 50, 0, Math.PI*2, true);</a:t>
            </a:r>
            <a:endParaRPr lang="zh-CN" altLang="zh-CN" dirty="0"/>
          </a:p>
        </p:txBody>
      </p:sp>
    </p:spTree>
    <p:extLst>
      <p:ext uri="{BB962C8B-B14F-4D97-AF65-F5344CB8AC3E}">
        <p14:creationId xmlns:p14="http://schemas.microsoft.com/office/powerpoint/2010/main" val="121114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07 </a:t>
            </a:r>
            <a:r>
              <a:rPr kumimoji="1" lang="zh-CN" altLang="en-US" dirty="0"/>
              <a:t>绘图</a:t>
            </a:r>
          </a:p>
        </p:txBody>
      </p:sp>
      <p:sp>
        <p:nvSpPr>
          <p:cNvPr id="36" name="文本框 8"/>
          <p:cNvSpPr txBox="1"/>
          <p:nvPr/>
        </p:nvSpPr>
        <p:spPr>
          <a:xfrm>
            <a:off x="1498347" y="1930549"/>
            <a:ext cx="986507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t>2. </a:t>
            </a:r>
            <a:r>
              <a:rPr lang="zh-CN" altLang="en-US" b="1" dirty="0"/>
              <a:t>绘制圆弧</a:t>
            </a:r>
            <a:endParaRPr lang="en-US" altLang="zh-CN" b="1" dirty="0"/>
          </a:p>
          <a:p>
            <a:pPr>
              <a:lnSpc>
                <a:spcPct val="150000"/>
              </a:lnSpc>
            </a:pPr>
            <a:r>
              <a:rPr lang="zh-CN" altLang="zh-CN" dirty="0"/>
              <a:t>【例</a:t>
            </a:r>
            <a:r>
              <a:rPr lang="en-US" altLang="zh-CN" dirty="0"/>
              <a:t>11-14</a:t>
            </a:r>
            <a:r>
              <a:rPr lang="zh-CN" altLang="zh-CN" dirty="0"/>
              <a:t>】小程序界面</a:t>
            </a:r>
            <a:r>
              <a:rPr lang="en-US" altLang="zh-CN" dirty="0"/>
              <a:t>API</a:t>
            </a:r>
            <a:r>
              <a:rPr lang="zh-CN" altLang="zh-CN" dirty="0"/>
              <a:t>绘制圆弧的综合应用</a:t>
            </a:r>
          </a:p>
        </p:txBody>
      </p:sp>
      <p:sp>
        <p:nvSpPr>
          <p:cNvPr id="5" name="矩形 4"/>
          <p:cNvSpPr/>
          <p:nvPr/>
        </p:nvSpPr>
        <p:spPr>
          <a:xfrm flipV="1">
            <a:off x="1796838" y="1130891"/>
            <a:ext cx="76573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566757" y="1229850"/>
            <a:ext cx="1620957" cy="597921"/>
          </a:xfrm>
          <a:prstGeom prst="rect">
            <a:avLst/>
          </a:prstGeom>
        </p:spPr>
        <p:txBody>
          <a:bodyPr wrap="none">
            <a:spAutoFit/>
          </a:bodyPr>
          <a:lstStyle/>
          <a:p>
            <a:pPr lvl="0">
              <a:lnSpc>
                <a:spcPct val="130000"/>
              </a:lnSpc>
            </a:pPr>
            <a:r>
              <a:rPr lang="zh-CN" altLang="en-US" sz="2800" b="1" dirty="0">
                <a:solidFill>
                  <a:schemeClr val="accent3">
                    <a:lumMod val="75000"/>
                  </a:schemeClr>
                </a:solidFill>
              </a:rPr>
              <a:t>绘制路径</a:t>
            </a:r>
            <a:endParaRPr lang="en-US" altLang="zh-CN" sz="2800" b="1" dirty="0">
              <a:solidFill>
                <a:schemeClr val="accent3">
                  <a:lumMod val="75000"/>
                </a:schemeClr>
              </a:solidFill>
            </a:endParaRPr>
          </a:p>
        </p:txBody>
      </p:sp>
      <p:sp>
        <p:nvSpPr>
          <p:cNvPr id="7" name="矩形 6"/>
          <p:cNvSpPr/>
          <p:nvPr/>
        </p:nvSpPr>
        <p:spPr>
          <a:xfrm>
            <a:off x="1750508" y="1127072"/>
            <a:ext cx="816249" cy="814582"/>
          </a:xfrm>
          <a:prstGeom prst="rect">
            <a:avLst/>
          </a:prstGeom>
        </p:spPr>
        <p:txBody>
          <a:bodyPr wrap="none">
            <a:spAutoFit/>
          </a:bodyPr>
          <a:lstStyle/>
          <a:p>
            <a:pPr lvl="0">
              <a:lnSpc>
                <a:spcPct val="130000"/>
              </a:lnSpc>
            </a:pPr>
            <a:r>
              <a:rPr lang="en-US" altLang="zh-CN" sz="4000" b="1" dirty="0">
                <a:solidFill>
                  <a:schemeClr val="accent3">
                    <a:lumMod val="75000"/>
                  </a:schemeClr>
                </a:solidFill>
              </a:rPr>
              <a:t>03</a:t>
            </a: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983" y="1333502"/>
            <a:ext cx="2578639" cy="46027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07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1369</TotalTime>
  <Words>12367</Words>
  <Application>Microsoft Macintosh PowerPoint</Application>
  <PresentationFormat>宽屏</PresentationFormat>
  <Paragraphs>2222</Paragraphs>
  <Slides>171</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171</vt:i4>
      </vt:variant>
    </vt:vector>
  </HeadingPairs>
  <TitlesOfParts>
    <vt:vector size="179" baseType="lpstr">
      <vt:lpstr>Microsoft YaHei</vt:lpstr>
      <vt:lpstr>Microsoft YaHei</vt:lpstr>
      <vt:lpstr>Segoe UI Light</vt:lpstr>
      <vt:lpstr>Arial</vt:lpstr>
      <vt:lpstr>Calibri</vt:lpstr>
      <vt:lpstr>Century Gothic</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沈 qx</cp:lastModifiedBy>
  <cp:revision>577</cp:revision>
  <dcterms:created xsi:type="dcterms:W3CDTF">2015-08-18T02:51:41Z</dcterms:created>
  <dcterms:modified xsi:type="dcterms:W3CDTF">2019-07-12T16:24:38Z</dcterms:modified>
  <cp:category/>
</cp:coreProperties>
</file>